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0" r:id="rId2"/>
    <p:sldMasterId id="2147483687" r:id="rId3"/>
  </p:sldMasterIdLst>
  <p:notesMasterIdLst>
    <p:notesMasterId r:id="rId15"/>
  </p:notesMasterIdLst>
  <p:sldIdLst>
    <p:sldId id="9618" r:id="rId4"/>
    <p:sldId id="9624" r:id="rId5"/>
    <p:sldId id="307" r:id="rId6"/>
    <p:sldId id="9646" r:id="rId7"/>
    <p:sldId id="9647" r:id="rId8"/>
    <p:sldId id="2588" r:id="rId9"/>
    <p:sldId id="9648" r:id="rId10"/>
    <p:sldId id="9645" r:id="rId11"/>
    <p:sldId id="9636" r:id="rId12"/>
    <p:sldId id="3642" r:id="rId13"/>
    <p:sldId id="9637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7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4EEACC11-41F5-4C6C-B02A-6EA29D820EA8}" type="datetimeFigureOut">
              <a:rPr lang="ja-JP" altLang="en-US" smtClean="0"/>
              <a:pPr/>
              <a:t>2023/6/22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86D75FE4-391A-4E2E-B564-3C50ACA881D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6806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5" name="Google Shape;54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7557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25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6" name="Google Shape;1026;p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7" name="Google Shape;1027;p3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3</a:t>
            </a:fld>
            <a:endParaRPr kumimoji="1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0" name="Google Shape;690;p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91" name="Google Shape;691;p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3792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Google Shape;704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5" name="Google Shape;705;p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06" name="Google Shape;706;p2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fld id="{00000000-1234-1234-1234-123412341234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  <a:tabLst/>
                <a:defRPr/>
              </a:pPr>
              <a:t>5</a:t>
            </a:fld>
            <a:endParaRPr kumimoji="1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7677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AF3ED7-429B-4F60-9089-28E32F78F9A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740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AF3ED7-429B-4F60-9089-28E32F78F9A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0261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F2896-5625-4F76-BCE0-B7181AAF395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375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4F2896-5625-4F76-BCE0-B7181AAF395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4680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AF3ED7-429B-4F60-9089-28E32F78F9A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9382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BF03-CEA6-495D-AA80-B19327442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68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02A-189D-3F4C-B17E-21EE6641A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4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02A-189D-3F4C-B17E-21EE6641A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016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02A-189D-3F4C-B17E-21EE6641A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99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02A-189D-3F4C-B17E-21EE6641A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159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02A-189D-3F4C-B17E-21EE6641A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246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02A-189D-3F4C-B17E-21EE6641A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610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02A-189D-3F4C-B17E-21EE6641A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358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02A-189D-3F4C-B17E-21EE6641A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8253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02A-189D-3F4C-B17E-21EE6641A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0207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02A-189D-3F4C-B17E-21EE6641A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71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2A87D85A-51FB-CB41-8E73-C16BA418F3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48148" y="89211"/>
            <a:ext cx="1043494" cy="139133"/>
          </a:xfrm>
          <a:prstGeom prst="rect">
            <a:avLst/>
          </a:prstGeom>
        </p:spPr>
      </p:pic>
      <p:sp>
        <p:nvSpPr>
          <p:cNvPr id="3" name="スライド番号プレースホルダ 3"/>
          <p:cNvSpPr>
            <a:spLocks noGrp="1"/>
          </p:cNvSpPr>
          <p:nvPr>
            <p:ph type="sldNum" sz="quarter" idx="4"/>
          </p:nvPr>
        </p:nvSpPr>
        <p:spPr>
          <a:xfrm>
            <a:off x="9347200" y="6491822"/>
            <a:ext cx="2844800" cy="366183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800" b="1">
                <a:solidFill>
                  <a:schemeClr val="tx1">
                    <a:lumMod val="50000"/>
                    <a:lumOff val="50000"/>
                  </a:schemeClr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defRPr>
            </a:lvl1pPr>
          </a:lstStyle>
          <a:p>
            <a:pPr defTabSz="914331"/>
            <a:fld id="{7A1AF237-D4AD-4E8B-B358-9B8FCA9CB496}" type="slidenum">
              <a:rPr lang="ja-JP" alt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 defTabSz="914331"/>
              <a:t>‹#›</a:t>
            </a:fld>
            <a:endParaRPr lang="ja-JP" altLang="en-US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7503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963EF5C7-8124-9E4E-87A3-09AA0024A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938" y="6633000"/>
            <a:ext cx="1053000" cy="162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B798124-16C1-9B4E-8828-AAAB0B9BF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7" y="260913"/>
            <a:ext cx="11160125" cy="630298"/>
          </a:xfrm>
        </p:spPr>
        <p:txBody>
          <a:bodyPr lIns="0" tIns="0" rIns="0" bIns="0" anchor="b">
            <a:normAutofit/>
          </a:bodyPr>
          <a:lstStyle>
            <a:lvl1pPr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A79C02-1900-3449-A3F9-5C643A5F0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600898"/>
            <a:ext cx="11160124" cy="4780852"/>
          </a:xfrm>
        </p:spPr>
        <p:txBody>
          <a:bodyPr/>
          <a:lstStyle>
            <a:lvl1pPr>
              <a:defRPr sz="2800" b="0" i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2pPr>
            <a:lvl3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3pPr>
            <a:lvl4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4pPr>
            <a:lvl5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13A825-5E73-DF4B-B8D1-0490A3792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32862" y="6561138"/>
            <a:ext cx="2743200" cy="30815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メイリオ" panose="020B0604030504040204" pitchFamily="50" charset="-128"/>
                <a:ea typeface="Meiryo" panose="020B0604030504040204" pitchFamily="34" charset="-128"/>
                <a:cs typeface="Arial" panose="020B0604020202020204" pitchFamily="34" charset="0"/>
              </a:defRPr>
            </a:lvl1pPr>
          </a:lstStyle>
          <a:p>
            <a:fld id="{E2570853-9D0A-4A82-A80E-17C340FD9E7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3" name="テキスト プレースホルダー 14">
            <a:extLst>
              <a:ext uri="{FF2B5EF4-FFF2-40B4-BE49-F238E27FC236}">
                <a16:creationId xmlns:a16="http://schemas.microsoft.com/office/drawing/2014/main" id="{3C8DDBCE-7289-624E-8D39-018BCB07B4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1063711"/>
            <a:ext cx="11160125" cy="420188"/>
          </a:xfrm>
        </p:spPr>
        <p:txBody>
          <a:bodyPr lIns="0" tIns="0" rIns="0" bIns="0" anchor="t"/>
          <a:lstStyle>
            <a:lvl1pPr marL="0" indent="0" algn="ctr">
              <a:buNone/>
              <a:defRPr b="1" i="0">
                <a:solidFill>
                  <a:srgbClr val="0586D6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pPr lvl="0"/>
            <a:r>
              <a:rPr kumimoji="1" lang="ja-JP" altLang="en-US"/>
              <a:t>キーメッセージ</a:t>
            </a:r>
          </a:p>
        </p:txBody>
      </p:sp>
    </p:spTree>
    <p:extLst>
      <p:ext uri="{BB962C8B-B14F-4D97-AF65-F5344CB8AC3E}">
        <p14:creationId xmlns:p14="http://schemas.microsoft.com/office/powerpoint/2010/main" val="13622161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25">
          <p15:clr>
            <a:srgbClr val="FBAE40"/>
          </p15:clr>
        </p15:guide>
        <p15:guide id="2" pos="7355">
          <p15:clr>
            <a:srgbClr val="FBAE40"/>
          </p15:clr>
        </p15:guide>
        <p15:guide id="3" orient="horz" pos="4133">
          <p15:clr>
            <a:srgbClr val="FBAE40"/>
          </p15:clr>
        </p15:guide>
        <p15:guide id="4" orient="horz" pos="572">
          <p15:clr>
            <a:srgbClr val="FBAE40"/>
          </p15:clr>
        </p15:guide>
        <p15:guide id="5" orient="horz" pos="640">
          <p15:clr>
            <a:srgbClr val="FBAE40"/>
          </p15:clr>
        </p15:guide>
        <p15:guide id="6" orient="horz" pos="4020">
          <p15:clr>
            <a:srgbClr val="FBAE40"/>
          </p15:clr>
        </p15:guide>
        <p15:guide id="7" orient="horz" pos="935">
          <p15:clr>
            <a:srgbClr val="FBAE40"/>
          </p15:clr>
        </p15:guide>
        <p15:guide id="8" orient="horz" pos="1003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80117"/>
            <a:ext cx="12192000" cy="720559"/>
          </a:xfrm>
        </p:spPr>
        <p:txBody>
          <a:bodyPr/>
          <a:lstStyle>
            <a:lvl1pPr>
              <a:defRPr sz="4400"/>
            </a:lvl1pPr>
          </a:lstStyle>
          <a:p>
            <a:r>
              <a:rPr lang="ja-JP" altLang="en-US"/>
              <a:t>マスタ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64254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80117"/>
            <a:ext cx="12192000" cy="720559"/>
          </a:xfrm>
        </p:spPr>
        <p:txBody>
          <a:bodyPr/>
          <a:lstStyle>
            <a:lvl1pPr>
              <a:defRPr sz="4400"/>
            </a:lvl1pPr>
          </a:lstStyle>
          <a:p>
            <a:r>
              <a:rPr lang="ja-JP" altLang="en-US"/>
              <a:t>マスタ タイトルの書式設定</a:t>
            </a:r>
            <a:endParaRPr lang="ja-JP" altLang="en-US" dirty="0"/>
          </a:p>
        </p:txBody>
      </p:sp>
      <p:sp>
        <p:nvSpPr>
          <p:cNvPr id="3" name="Rectangle 6"/>
          <p:cNvSpPr txBox="1">
            <a:spLocks noChangeArrowheads="1"/>
          </p:cNvSpPr>
          <p:nvPr userDrawn="1"/>
        </p:nvSpPr>
        <p:spPr bwMode="auto">
          <a:xfrm>
            <a:off x="9349360" y="6517242"/>
            <a:ext cx="2842683" cy="340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FECE04E6-58AC-4C19-A095-941319E63572}" type="slidenum">
              <a:rPr lang="en-US" altLang="ja-JP" sz="1467">
                <a:latin typeface="+mn-ea"/>
                <a:ea typeface="+mn-ea"/>
              </a:rPr>
              <a:pPr algn="r">
                <a:defRPr/>
              </a:pPr>
              <a:t>‹#›</a:t>
            </a:fld>
            <a:endParaRPr lang="en-US" altLang="ja-JP" sz="1467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058315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3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48" name="Google Shape;148;p3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  <p:extLst>
      <p:ext uri="{BB962C8B-B14F-4D97-AF65-F5344CB8AC3E}">
        <p14:creationId xmlns:p14="http://schemas.microsoft.com/office/powerpoint/2010/main" val="25187688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タイトルとコンテンツ">
  <p:cSld name="5_タイトルとコンテンツ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Google Shape;217;p6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5938" y="6633000"/>
            <a:ext cx="1053000" cy="1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66"/>
          <p:cNvSpPr txBox="1">
            <a:spLocks noGrp="1"/>
          </p:cNvSpPr>
          <p:nvPr>
            <p:ph type="title"/>
          </p:nvPr>
        </p:nvSpPr>
        <p:spPr>
          <a:xfrm>
            <a:off x="515937" y="260913"/>
            <a:ext cx="11160125" cy="630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  <a:defRPr sz="3600" b="1" i="0">
                <a:solidFill>
                  <a:srgbClr val="3F3F3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19" name="Google Shape;219;p66"/>
          <p:cNvSpPr txBox="1">
            <a:spLocks noGrp="1"/>
          </p:cNvSpPr>
          <p:nvPr>
            <p:ph type="body" idx="1"/>
          </p:nvPr>
        </p:nvSpPr>
        <p:spPr>
          <a:xfrm>
            <a:off x="515938" y="1600898"/>
            <a:ext cx="11160124" cy="4780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 sz="2800" b="0" i="0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  <a:defRPr b="0" i="0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 b="0" i="0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 b="0" i="0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 b="0" i="0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0" name="Google Shape;220;p66"/>
          <p:cNvSpPr txBox="1">
            <a:spLocks noGrp="1"/>
          </p:cNvSpPr>
          <p:nvPr>
            <p:ph type="sldNum" idx="12"/>
          </p:nvPr>
        </p:nvSpPr>
        <p:spPr>
          <a:xfrm>
            <a:off x="8932862" y="6561138"/>
            <a:ext cx="2743200" cy="308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  <p:sp>
        <p:nvSpPr>
          <p:cNvPr id="221" name="Google Shape;221;p66"/>
          <p:cNvSpPr txBox="1">
            <a:spLocks noGrp="1"/>
          </p:cNvSpPr>
          <p:nvPr>
            <p:ph type="body" idx="2"/>
          </p:nvPr>
        </p:nvSpPr>
        <p:spPr>
          <a:xfrm>
            <a:off x="515938" y="1063711"/>
            <a:ext cx="11160125" cy="420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586D6"/>
              </a:buClr>
              <a:buSzPts val="2800"/>
              <a:buNone/>
              <a:defRPr b="1" i="0">
                <a:solidFill>
                  <a:srgbClr val="0586D6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46537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25">
          <p15:clr>
            <a:srgbClr val="FBAE40"/>
          </p15:clr>
        </p15:guide>
        <p15:guide id="2" pos="7355">
          <p15:clr>
            <a:srgbClr val="FBAE40"/>
          </p15:clr>
        </p15:guide>
        <p15:guide id="3" orient="horz" pos="4133">
          <p15:clr>
            <a:srgbClr val="FBAE40"/>
          </p15:clr>
        </p15:guide>
        <p15:guide id="4" orient="horz" pos="572">
          <p15:clr>
            <a:srgbClr val="FBAE40"/>
          </p15:clr>
        </p15:guide>
        <p15:guide id="5" orient="horz" pos="640">
          <p15:clr>
            <a:srgbClr val="FBAE40"/>
          </p15:clr>
        </p15:guide>
        <p15:guide id="6" orient="horz" pos="4020">
          <p15:clr>
            <a:srgbClr val="FBAE40"/>
          </p15:clr>
        </p15:guide>
        <p15:guide id="7" orient="horz" pos="935">
          <p15:clr>
            <a:srgbClr val="FBAE40"/>
          </p15:clr>
        </p15:guide>
        <p15:guide id="8" orient="horz" pos="100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F837E0-DB56-AD45-88F1-9B76D9A67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7866" y="2898722"/>
            <a:ext cx="10368197" cy="1060555"/>
          </a:xfrm>
        </p:spPr>
        <p:txBody>
          <a:bodyPr lIns="0" tIns="0" rIns="0" bIns="0" anchor="b"/>
          <a:lstStyle>
            <a:lvl1pPr algn="r">
              <a:defRPr sz="6000" b="1" i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C9B5FED-B00E-5049-99B4-0309C4E82A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2063" y="4216634"/>
            <a:ext cx="9144000" cy="430316"/>
          </a:xfrm>
        </p:spPr>
        <p:txBody>
          <a:bodyPr lIns="0" tIns="0" rIns="0" bIns="0" anchor="b"/>
          <a:lstStyle>
            <a:lvl1pPr marL="0" indent="0" algn="r">
              <a:buNone/>
              <a:defRPr sz="2400" b="1" i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1AED32B3-8B19-864D-9454-85974A2853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8155" y="6020725"/>
            <a:ext cx="3137908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372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25">
          <p15:clr>
            <a:srgbClr val="FBAE40"/>
          </p15:clr>
        </p15:guide>
        <p15:guide id="2" pos="7355">
          <p15:clr>
            <a:srgbClr val="FBAE40"/>
          </p15:clr>
        </p15:guide>
        <p15:guide id="3" orient="horz" pos="346">
          <p15:clr>
            <a:srgbClr val="FBAE40"/>
          </p15:clr>
        </p15:guide>
        <p15:guide id="4" orient="horz" pos="3974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577CF36-D3C0-6949-BFA7-8B5195342D2C}"/>
              </a:ext>
            </a:extLst>
          </p:cNvPr>
          <p:cNvSpPr/>
          <p:nvPr/>
        </p:nvSpPr>
        <p:spPr>
          <a:xfrm>
            <a:off x="0" y="6570000"/>
            <a:ext cx="12192000" cy="288000"/>
          </a:xfrm>
          <a:prstGeom prst="rect">
            <a:avLst/>
          </a:prstGeom>
          <a:gradFill>
            <a:gsLst>
              <a:gs pos="0">
                <a:srgbClr val="242220"/>
              </a:gs>
              <a:gs pos="100000">
                <a:srgbClr val="BABCBE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B798124-16C1-9B4E-8828-AAAB0B9BF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7" y="260913"/>
            <a:ext cx="11160125" cy="630298"/>
          </a:xfrm>
        </p:spPr>
        <p:txBody>
          <a:bodyPr lIns="0" tIns="0" rIns="0" bIns="0" anchor="b">
            <a:normAutofit/>
          </a:bodyPr>
          <a:lstStyle>
            <a:lvl1pPr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A79C02-1900-3449-A3F9-5C643A5F0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600898"/>
            <a:ext cx="11160124" cy="4780852"/>
          </a:xfrm>
        </p:spPr>
        <p:txBody>
          <a:bodyPr/>
          <a:lstStyle>
            <a:lvl1pPr>
              <a:defRPr sz="2800" b="0" i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2pPr>
            <a:lvl3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3pPr>
            <a:lvl4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4pPr>
            <a:lvl5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13A825-5E73-DF4B-B8D1-0490A3792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32862" y="6561138"/>
            <a:ext cx="2743200" cy="30815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メイリオ" panose="020B0604030504040204" pitchFamily="50" charset="-128"/>
                <a:ea typeface="Meiryo" panose="020B0604030504040204" pitchFamily="34" charset="-128"/>
                <a:cs typeface="Arial" panose="020B0604020202020204" pitchFamily="34" charset="0"/>
              </a:defRPr>
            </a:lvl1pPr>
          </a:lstStyle>
          <a:p>
            <a:fld id="{E2570853-9D0A-4A82-A80E-17C340FD9E7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E9CC21E5-2462-6145-9D71-970CC68859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1063711"/>
            <a:ext cx="11160125" cy="420188"/>
          </a:xfrm>
        </p:spPr>
        <p:txBody>
          <a:bodyPr lIns="0" tIns="0" rIns="0" bIns="0" anchor="t"/>
          <a:lstStyle>
            <a:lvl1pPr marL="0" indent="0" algn="ctr">
              <a:buNone/>
              <a:defRPr b="1" i="0">
                <a:solidFill>
                  <a:srgbClr val="0586D6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pPr lvl="0"/>
            <a:r>
              <a:rPr kumimoji="1" lang="ja-JP" altLang="en-US"/>
              <a:t>キーメッセージ</a:t>
            </a: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4C046EC2-1C39-7A40-B5AC-461DD83217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660000"/>
            <a:ext cx="1176716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2950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25">
          <p15:clr>
            <a:srgbClr val="FBAE40"/>
          </p15:clr>
        </p15:guide>
        <p15:guide id="2" pos="7355">
          <p15:clr>
            <a:srgbClr val="FBAE40"/>
          </p15:clr>
        </p15:guide>
        <p15:guide id="3" orient="horz" pos="4133">
          <p15:clr>
            <a:srgbClr val="FBAE40"/>
          </p15:clr>
        </p15:guide>
        <p15:guide id="4" orient="horz" pos="572">
          <p15:clr>
            <a:srgbClr val="FBAE40"/>
          </p15:clr>
        </p15:guide>
        <p15:guide id="5" orient="horz" pos="663">
          <p15:clr>
            <a:srgbClr val="FBAE40"/>
          </p15:clr>
        </p15:guide>
        <p15:guide id="6" orient="horz" pos="4020">
          <p15:clr>
            <a:srgbClr val="FBAE40"/>
          </p15:clr>
        </p15:guide>
        <p15:guide id="7" orient="horz" pos="935">
          <p15:clr>
            <a:srgbClr val="FBAE40"/>
          </p15:clr>
        </p15:guide>
        <p15:guide id="8" orient="horz" pos="1003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963EF5C7-8124-9E4E-87A3-09AA0024A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938" y="6633000"/>
            <a:ext cx="1053000" cy="162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B798124-16C1-9B4E-8828-AAAB0B9BF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7" y="260913"/>
            <a:ext cx="11160125" cy="630298"/>
          </a:xfrm>
        </p:spPr>
        <p:txBody>
          <a:bodyPr lIns="0" tIns="0" rIns="0" bIns="0" anchor="b">
            <a:normAutofit/>
          </a:bodyPr>
          <a:lstStyle>
            <a:lvl1pPr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A79C02-1900-3449-A3F9-5C643A5F0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600898"/>
            <a:ext cx="11160124" cy="4780852"/>
          </a:xfrm>
        </p:spPr>
        <p:txBody>
          <a:bodyPr/>
          <a:lstStyle>
            <a:lvl1pPr>
              <a:defRPr sz="2800" b="0" i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2pPr>
            <a:lvl3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3pPr>
            <a:lvl4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4pPr>
            <a:lvl5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13A825-5E73-DF4B-B8D1-0490A3792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32862" y="6561138"/>
            <a:ext cx="2743200" cy="30815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メイリオ" panose="020B0604030504040204" pitchFamily="50" charset="-128"/>
                <a:ea typeface="Meiryo" panose="020B0604030504040204" pitchFamily="34" charset="-128"/>
                <a:cs typeface="Arial" panose="020B0604020202020204" pitchFamily="34" charset="0"/>
              </a:defRPr>
            </a:lvl1pPr>
          </a:lstStyle>
          <a:p>
            <a:fld id="{E2570853-9D0A-4A82-A80E-17C340FD9E7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3" name="テキスト プレースホルダー 14">
            <a:extLst>
              <a:ext uri="{FF2B5EF4-FFF2-40B4-BE49-F238E27FC236}">
                <a16:creationId xmlns:a16="http://schemas.microsoft.com/office/drawing/2014/main" id="{3C8DDBCE-7289-624E-8D39-018BCB07B4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1063711"/>
            <a:ext cx="11160125" cy="420188"/>
          </a:xfrm>
        </p:spPr>
        <p:txBody>
          <a:bodyPr lIns="0" tIns="0" rIns="0" bIns="0" anchor="t"/>
          <a:lstStyle>
            <a:lvl1pPr marL="0" indent="0" algn="ctr">
              <a:buNone/>
              <a:defRPr b="1" i="0">
                <a:solidFill>
                  <a:srgbClr val="0586D6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pPr lvl="0"/>
            <a:r>
              <a:rPr kumimoji="1" lang="ja-JP" altLang="en-US"/>
              <a:t>キーメッセージ</a:t>
            </a:r>
          </a:p>
        </p:txBody>
      </p:sp>
    </p:spTree>
    <p:extLst>
      <p:ext uri="{BB962C8B-B14F-4D97-AF65-F5344CB8AC3E}">
        <p14:creationId xmlns:p14="http://schemas.microsoft.com/office/powerpoint/2010/main" val="2838944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25">
          <p15:clr>
            <a:srgbClr val="FBAE40"/>
          </p15:clr>
        </p15:guide>
        <p15:guide id="2" pos="7355">
          <p15:clr>
            <a:srgbClr val="FBAE40"/>
          </p15:clr>
        </p15:guide>
        <p15:guide id="3" orient="horz" pos="4133">
          <p15:clr>
            <a:srgbClr val="FBAE40"/>
          </p15:clr>
        </p15:guide>
        <p15:guide id="4" orient="horz" pos="572">
          <p15:clr>
            <a:srgbClr val="FBAE40"/>
          </p15:clr>
        </p15:guide>
        <p15:guide id="5" orient="horz" pos="640">
          <p15:clr>
            <a:srgbClr val="FBAE40"/>
          </p15:clr>
        </p15:guide>
        <p15:guide id="6" orient="horz" pos="4020">
          <p15:clr>
            <a:srgbClr val="FBAE40"/>
          </p15:clr>
        </p15:guide>
        <p15:guide id="7" orient="horz" pos="935">
          <p15:clr>
            <a:srgbClr val="FBAE40"/>
          </p15:clr>
        </p15:guide>
        <p15:guide id="8" orient="horz" pos="1003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C96948D-B8F1-654A-8703-7D5EC6A8221B}"/>
              </a:ext>
            </a:extLst>
          </p:cNvPr>
          <p:cNvSpPr/>
          <p:nvPr/>
        </p:nvSpPr>
        <p:spPr>
          <a:xfrm>
            <a:off x="0" y="6570000"/>
            <a:ext cx="12192000" cy="288000"/>
          </a:xfrm>
          <a:prstGeom prst="rect">
            <a:avLst/>
          </a:prstGeom>
          <a:gradFill>
            <a:gsLst>
              <a:gs pos="0">
                <a:srgbClr val="EB4D6A"/>
              </a:gs>
              <a:gs pos="100000">
                <a:srgbClr val="FF8B59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C3321878-29FD-F144-9BB9-5A1B4E5D8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938" y="6633000"/>
            <a:ext cx="1205472" cy="162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B798124-16C1-9B4E-8828-AAAB0B9BF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7" y="260913"/>
            <a:ext cx="11160125" cy="630298"/>
          </a:xfrm>
        </p:spPr>
        <p:txBody>
          <a:bodyPr lIns="0" tIns="0" rIns="0" bIns="0" anchor="b">
            <a:normAutofit/>
          </a:bodyPr>
          <a:lstStyle>
            <a:lvl1pPr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A79C02-1900-3449-A3F9-5C643A5F0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600898"/>
            <a:ext cx="11160124" cy="4780852"/>
          </a:xfrm>
        </p:spPr>
        <p:txBody>
          <a:bodyPr/>
          <a:lstStyle>
            <a:lvl1pPr>
              <a:defRPr sz="2800" b="0" i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2pPr>
            <a:lvl3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3pPr>
            <a:lvl4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4pPr>
            <a:lvl5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13A825-5E73-DF4B-B8D1-0490A3792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32862" y="6561138"/>
            <a:ext cx="2743200" cy="30815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メイリオ" panose="020B0604030504040204" pitchFamily="50" charset="-128"/>
                <a:ea typeface="Meiryo" panose="020B0604030504040204" pitchFamily="34" charset="-128"/>
                <a:cs typeface="Arial" panose="020B0604020202020204" pitchFamily="34" charset="0"/>
              </a:defRPr>
            </a:lvl1pPr>
          </a:lstStyle>
          <a:p>
            <a:fld id="{E2570853-9D0A-4A82-A80E-17C340FD9E7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3" name="テキスト プレースホルダー 14">
            <a:extLst>
              <a:ext uri="{FF2B5EF4-FFF2-40B4-BE49-F238E27FC236}">
                <a16:creationId xmlns:a16="http://schemas.microsoft.com/office/drawing/2014/main" id="{9E4336CF-7B51-0B43-9304-78CF1B310B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1063711"/>
            <a:ext cx="11160125" cy="420188"/>
          </a:xfrm>
        </p:spPr>
        <p:txBody>
          <a:bodyPr lIns="0" tIns="0" rIns="0" bIns="0" anchor="t"/>
          <a:lstStyle>
            <a:lvl1pPr marL="0" indent="0" algn="ctr">
              <a:buNone/>
              <a:defRPr b="1" i="0">
                <a:solidFill>
                  <a:srgbClr val="EB4D6A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pPr lvl="0"/>
            <a:r>
              <a:rPr kumimoji="1" lang="ja-JP" altLang="en-US"/>
              <a:t>キーメッセージ</a:t>
            </a:r>
          </a:p>
        </p:txBody>
      </p:sp>
    </p:spTree>
    <p:extLst>
      <p:ext uri="{BB962C8B-B14F-4D97-AF65-F5344CB8AC3E}">
        <p14:creationId xmlns:p14="http://schemas.microsoft.com/office/powerpoint/2010/main" val="33397078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25">
          <p15:clr>
            <a:srgbClr val="FBAE40"/>
          </p15:clr>
        </p15:guide>
        <p15:guide id="2" pos="7355">
          <p15:clr>
            <a:srgbClr val="FBAE40"/>
          </p15:clr>
        </p15:guide>
        <p15:guide id="3" orient="horz" pos="4133">
          <p15:clr>
            <a:srgbClr val="FBAE40"/>
          </p15:clr>
        </p15:guide>
        <p15:guide id="4" orient="horz" pos="572">
          <p15:clr>
            <a:srgbClr val="FBAE40"/>
          </p15:clr>
        </p15:guide>
        <p15:guide id="5" orient="horz" pos="640">
          <p15:clr>
            <a:srgbClr val="FBAE40"/>
          </p15:clr>
        </p15:guide>
        <p15:guide id="6" orient="horz" pos="4020">
          <p15:clr>
            <a:srgbClr val="FBAE40"/>
          </p15:clr>
        </p15:guide>
        <p15:guide id="7" orient="horz" pos="935">
          <p15:clr>
            <a:srgbClr val="FBAE40"/>
          </p15:clr>
        </p15:guide>
        <p15:guide id="8" orient="horz" pos="1003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798124-16C1-9B4E-8828-AAAB0B9BF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6" y="260913"/>
            <a:ext cx="11369677" cy="630298"/>
          </a:xfrm>
        </p:spPr>
        <p:txBody>
          <a:bodyPr lIns="0" tIns="0" rIns="0" bIns="0" anchor="b">
            <a:normAutofit/>
          </a:bodyPr>
          <a:lstStyle>
            <a:lvl1pPr>
              <a:defRPr sz="3600" b="1" i="0" spc="140" baseline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A79C02-1900-3449-A3F9-5C643A5F0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7" y="1600898"/>
            <a:ext cx="11369676" cy="4780852"/>
          </a:xfrm>
        </p:spPr>
        <p:txBody>
          <a:bodyPr/>
          <a:lstStyle>
            <a:lvl1pPr>
              <a:defRPr sz="2800" b="0" i="0" spc="140" baseline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>
              <a:defRPr b="0" i="0" spc="140" baseline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2pPr>
            <a:lvl3pPr>
              <a:defRPr b="0" i="0" spc="140" baseline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3pPr>
            <a:lvl4pPr>
              <a:defRPr b="0" i="0" spc="140" baseline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4pPr>
            <a:lvl5pPr>
              <a:defRPr b="0" i="0" spc="140" baseline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13A825-5E73-DF4B-B8D1-0490A3792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5752" y="6561138"/>
            <a:ext cx="2743200" cy="308152"/>
          </a:xfrm>
        </p:spPr>
        <p:txBody>
          <a:bodyPr/>
          <a:lstStyle>
            <a:lvl1pPr>
              <a:defRPr sz="105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Meiryo" panose="020B0604030504040204" pitchFamily="34" charset="-128"/>
                <a:cs typeface="Arial" panose="020B0604020202020204" pitchFamily="34" charset="0"/>
              </a:defRPr>
            </a:lvl1pPr>
          </a:lstStyle>
          <a:p>
            <a:fld id="{E2570853-9D0A-4A82-A80E-17C340FD9E7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E9CC21E5-2462-6145-9D71-970CC68859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4337" y="1063711"/>
            <a:ext cx="11369677" cy="420188"/>
          </a:xfrm>
        </p:spPr>
        <p:txBody>
          <a:bodyPr lIns="0" tIns="0" rIns="0" bIns="0" anchor="t"/>
          <a:lstStyle>
            <a:lvl1pPr marL="0" indent="0" algn="ctr">
              <a:buNone/>
              <a:defRPr b="1" i="0" spc="140" baseline="0">
                <a:solidFill>
                  <a:srgbClr val="0586D6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pPr lvl="0"/>
            <a:r>
              <a:rPr kumimoji="1" lang="ja-JP" altLang="en-US"/>
              <a:t>キーメッセージ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81F75311-8883-BB45-8DF9-4CAD1AD84B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989" y="6601545"/>
            <a:ext cx="1176715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2704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7">
          <p15:clr>
            <a:srgbClr val="FBAE40"/>
          </p15:clr>
        </p15:guide>
        <p15:guide id="2" pos="7423">
          <p15:clr>
            <a:srgbClr val="FBAE40"/>
          </p15:clr>
        </p15:guide>
        <p15:guide id="3" orient="horz" pos="4133">
          <p15:clr>
            <a:srgbClr val="FBAE40"/>
          </p15:clr>
        </p15:guide>
        <p15:guide id="4" orient="horz" pos="572">
          <p15:clr>
            <a:srgbClr val="FBAE40"/>
          </p15:clr>
        </p15:guide>
        <p15:guide id="5" orient="horz" pos="663">
          <p15:clr>
            <a:srgbClr val="FBAE40"/>
          </p15:clr>
        </p15:guide>
        <p15:guide id="6" orient="horz" pos="4020">
          <p15:clr>
            <a:srgbClr val="FBAE40"/>
          </p15:clr>
        </p15:guide>
        <p15:guide id="7" orient="horz" pos="935">
          <p15:clr>
            <a:srgbClr val="FBAE40"/>
          </p15:clr>
        </p15:guide>
        <p15:guide id="8" orient="horz" pos="1003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826284F-D84F-1E48-923B-CF8ED7A575E4}"/>
              </a:ext>
            </a:extLst>
          </p:cNvPr>
          <p:cNvSpPr/>
          <p:nvPr userDrawn="1"/>
        </p:nvSpPr>
        <p:spPr>
          <a:xfrm>
            <a:off x="-37588" y="0"/>
            <a:ext cx="12229588" cy="6858000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49000">
                <a:srgbClr val="4E8BD1"/>
              </a:gs>
              <a:gs pos="100000">
                <a:srgbClr val="9BC9F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algn="ctr"/>
            <a:endParaRPr kumimoji="1"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65E7CC1-EFE8-CE4F-B4D7-B61108BD37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6088" y="84127"/>
            <a:ext cx="1182686" cy="206683"/>
          </a:xfrm>
          <a:prstGeom prst="rect">
            <a:avLst/>
          </a:prstGeom>
        </p:spPr>
      </p:pic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="1">
                <a:solidFill>
                  <a:schemeClr val="tx1">
                    <a:lumMod val="50000"/>
                    <a:lumOff val="50000"/>
                  </a:schemeClr>
                </a:solidFill>
                <a:latin typeface="Hiragino Kaku Gothic Std W8" panose="020B0800000000000000" pitchFamily="34" charset="-128"/>
                <a:ea typeface="Hiragino Kaku Gothic Std W8" panose="020B0800000000000000" pitchFamily="34" charset="-128"/>
              </a:defRPr>
            </a:lvl1pPr>
          </a:lstStyle>
          <a:p>
            <a:fld id="{0D6E202A-189D-3F4C-B17E-21EE6641A864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4474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798124-16C1-9B4E-8828-AAAB0B9BF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6" y="260913"/>
            <a:ext cx="11369677" cy="630298"/>
          </a:xfrm>
        </p:spPr>
        <p:txBody>
          <a:bodyPr lIns="0" tIns="0" rIns="0" bIns="0" anchor="b">
            <a:normAutofit/>
          </a:bodyPr>
          <a:lstStyle>
            <a:lvl1pPr>
              <a:defRPr sz="3600" b="1" i="0" spc="140" baseline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A79C02-1900-3449-A3F9-5C643A5F0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7" y="1600898"/>
            <a:ext cx="11369676" cy="4780852"/>
          </a:xfrm>
        </p:spPr>
        <p:txBody>
          <a:bodyPr/>
          <a:lstStyle>
            <a:lvl1pPr>
              <a:defRPr sz="2800" b="0" i="0" spc="140" baseline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>
              <a:defRPr b="0" i="0" spc="140" baseline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2pPr>
            <a:lvl3pPr>
              <a:defRPr b="0" i="0" spc="140" baseline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3pPr>
            <a:lvl4pPr>
              <a:defRPr b="0" i="0" spc="140" baseline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4pPr>
            <a:lvl5pPr>
              <a:defRPr b="0" i="0" spc="140" baseline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13A825-5E73-DF4B-B8D1-0490A3792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5752" y="6561138"/>
            <a:ext cx="2743200" cy="308152"/>
          </a:xfrm>
        </p:spPr>
        <p:txBody>
          <a:bodyPr/>
          <a:lstStyle>
            <a:lvl1pPr>
              <a:defRPr sz="105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Meiryo" panose="020B0604030504040204" pitchFamily="34" charset="-128"/>
                <a:cs typeface="Arial" panose="020B0604020202020204" pitchFamily="34" charset="0"/>
              </a:defRPr>
            </a:lvl1pPr>
          </a:lstStyle>
          <a:p>
            <a:fld id="{E2570853-9D0A-4A82-A80E-17C340FD9E7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3" name="テキスト プレースホルダー 14">
            <a:extLst>
              <a:ext uri="{FF2B5EF4-FFF2-40B4-BE49-F238E27FC236}">
                <a16:creationId xmlns:a16="http://schemas.microsoft.com/office/drawing/2014/main" id="{3C8DDBCE-7289-624E-8D39-018BCB07B4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4337" y="1063711"/>
            <a:ext cx="11369677" cy="420188"/>
          </a:xfrm>
        </p:spPr>
        <p:txBody>
          <a:bodyPr lIns="0" tIns="0" rIns="0" bIns="0" anchor="t"/>
          <a:lstStyle>
            <a:lvl1pPr marL="0" indent="0" algn="ctr">
              <a:buNone/>
              <a:defRPr b="1" i="0" spc="140" baseline="0">
                <a:solidFill>
                  <a:srgbClr val="0586D6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pPr lvl="0"/>
            <a:r>
              <a:rPr kumimoji="1" lang="ja-JP" altLang="en-US"/>
              <a:t>キーメッセージ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4FB57682-9343-5146-A1D5-36ACC7AB1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988" y="6561138"/>
            <a:ext cx="1170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0334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7">
          <p15:clr>
            <a:srgbClr val="FBAE40"/>
          </p15:clr>
        </p15:guide>
        <p15:guide id="2" pos="7423">
          <p15:clr>
            <a:srgbClr val="FBAE40"/>
          </p15:clr>
        </p15:guide>
        <p15:guide id="3" orient="horz" pos="4133">
          <p15:clr>
            <a:srgbClr val="FBAE40"/>
          </p15:clr>
        </p15:guide>
        <p15:guide id="4" orient="horz" pos="572">
          <p15:clr>
            <a:srgbClr val="FBAE40"/>
          </p15:clr>
        </p15:guide>
        <p15:guide id="5" orient="horz" pos="640">
          <p15:clr>
            <a:srgbClr val="FBAE40"/>
          </p15:clr>
        </p15:guide>
        <p15:guide id="6" orient="horz" pos="4020">
          <p15:clr>
            <a:srgbClr val="FBAE40"/>
          </p15:clr>
        </p15:guide>
        <p15:guide id="7" orient="horz" pos="935">
          <p15:clr>
            <a:srgbClr val="FBAE40"/>
          </p15:clr>
        </p15:guide>
        <p15:guide id="8" orient="horz" pos="100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798124-16C1-9B4E-8828-AAAB0B9BF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6" y="260913"/>
            <a:ext cx="11369677" cy="630298"/>
          </a:xfrm>
        </p:spPr>
        <p:txBody>
          <a:bodyPr lIns="0" tIns="0" rIns="0" bIns="0" anchor="b">
            <a:normAutofit/>
          </a:bodyPr>
          <a:lstStyle>
            <a:lvl1pPr>
              <a:defRPr sz="3600" b="1" i="0" spc="140" baseline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A79C02-1900-3449-A3F9-5C643A5F0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7" y="1600898"/>
            <a:ext cx="11369676" cy="4780852"/>
          </a:xfrm>
        </p:spPr>
        <p:txBody>
          <a:bodyPr/>
          <a:lstStyle>
            <a:lvl1pPr>
              <a:defRPr sz="2800" b="0" i="0" spc="140" baseline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>
              <a:defRPr b="0" i="0" spc="140" baseline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2pPr>
            <a:lvl3pPr>
              <a:defRPr b="0" i="0" spc="140" baseline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3pPr>
            <a:lvl4pPr>
              <a:defRPr b="0" i="0" spc="140" baseline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4pPr>
            <a:lvl5pPr>
              <a:defRPr b="0" i="0" spc="140" baseline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13A825-5E73-DF4B-B8D1-0490A3792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5752" y="6561138"/>
            <a:ext cx="2743200" cy="308152"/>
          </a:xfrm>
        </p:spPr>
        <p:txBody>
          <a:bodyPr/>
          <a:lstStyle>
            <a:lvl1pPr>
              <a:defRPr sz="1050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Meiryo" panose="020B0604030504040204" pitchFamily="34" charset="-128"/>
                <a:cs typeface="Arial" panose="020B0604020202020204" pitchFamily="34" charset="0"/>
              </a:defRPr>
            </a:lvl1pPr>
          </a:lstStyle>
          <a:p>
            <a:fld id="{E2570853-9D0A-4A82-A80E-17C340FD9E7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3" name="テキスト プレースホルダー 14">
            <a:extLst>
              <a:ext uri="{FF2B5EF4-FFF2-40B4-BE49-F238E27FC236}">
                <a16:creationId xmlns:a16="http://schemas.microsoft.com/office/drawing/2014/main" id="{9E4336CF-7B51-0B43-9304-78CF1B310B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4337" y="1063711"/>
            <a:ext cx="11369677" cy="420188"/>
          </a:xfrm>
        </p:spPr>
        <p:txBody>
          <a:bodyPr lIns="0" tIns="0" rIns="0" bIns="0" anchor="t"/>
          <a:lstStyle>
            <a:lvl1pPr marL="0" indent="0" algn="ctr">
              <a:buNone/>
              <a:defRPr b="1" i="0" spc="140" baseline="0">
                <a:solidFill>
                  <a:srgbClr val="EB4D6A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pPr lvl="0"/>
            <a:r>
              <a:rPr kumimoji="1" lang="ja-JP" altLang="en-US"/>
              <a:t>キーメッセージ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1EBC4EF2-9866-974B-9701-F878D26094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988" y="6561138"/>
            <a:ext cx="1339412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4841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7">
          <p15:clr>
            <a:srgbClr val="FBAE40"/>
          </p15:clr>
        </p15:guide>
        <p15:guide id="2" pos="7423">
          <p15:clr>
            <a:srgbClr val="FBAE40"/>
          </p15:clr>
        </p15:guide>
        <p15:guide id="3" orient="horz" pos="4133">
          <p15:clr>
            <a:srgbClr val="FBAE40"/>
          </p15:clr>
        </p15:guide>
        <p15:guide id="4" orient="horz" pos="572">
          <p15:clr>
            <a:srgbClr val="FBAE40"/>
          </p15:clr>
        </p15:guide>
        <p15:guide id="5" orient="horz" pos="640">
          <p15:clr>
            <a:srgbClr val="FBAE40"/>
          </p15:clr>
        </p15:guide>
        <p15:guide id="6" orient="horz" pos="4020">
          <p15:clr>
            <a:srgbClr val="FBAE40"/>
          </p15:clr>
        </p15:guide>
        <p15:guide id="7" orient="horz" pos="935">
          <p15:clr>
            <a:srgbClr val="FBAE40"/>
          </p15:clr>
        </p15:guide>
        <p15:guide id="8" orient="horz" pos="1003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DF655D-27D9-4C43-A50E-C47280553D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75" y="549275"/>
            <a:ext cx="6516688" cy="5759450"/>
          </a:xfrm>
        </p:spPr>
        <p:txBody>
          <a:bodyPr anchor="ctr"/>
          <a:lstStyle>
            <a:lvl1pPr algn="r">
              <a:defRPr b="1" i="0" spc="140" baseline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扉の書式設定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2205095-8F79-6946-93F1-BD398AEEB7C5}"/>
              </a:ext>
            </a:extLst>
          </p:cNvPr>
          <p:cNvSpPr/>
          <p:nvPr/>
        </p:nvSpPr>
        <p:spPr>
          <a:xfrm>
            <a:off x="-2" y="0"/>
            <a:ext cx="4680000" cy="6858000"/>
          </a:xfrm>
          <a:prstGeom prst="rect">
            <a:avLst/>
          </a:prstGeom>
          <a:gradFill>
            <a:gsLst>
              <a:gs pos="0">
                <a:srgbClr val="242220"/>
              </a:gs>
              <a:gs pos="100000">
                <a:srgbClr val="BABCBE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19227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33">
          <p15:clr>
            <a:srgbClr val="FBAE40"/>
          </p15:clr>
        </p15:guide>
        <p15:guide id="2" pos="3250">
          <p15:clr>
            <a:srgbClr val="FBAE40"/>
          </p15:clr>
        </p15:guide>
        <p15:guide id="3" pos="7355">
          <p15:clr>
            <a:srgbClr val="FBAE40"/>
          </p15:clr>
        </p15:guide>
        <p15:guide id="4" orient="horz" pos="346">
          <p15:clr>
            <a:srgbClr val="FBAE40"/>
          </p15:clr>
        </p15:guide>
        <p15:guide id="5" orient="horz" pos="3974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DF655D-27D9-4C43-A50E-C47280553D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75" y="549275"/>
            <a:ext cx="6516688" cy="5759450"/>
          </a:xfrm>
        </p:spPr>
        <p:txBody>
          <a:bodyPr anchor="ctr"/>
          <a:lstStyle>
            <a:lvl1pPr algn="r">
              <a:defRPr b="1" i="0" spc="140" baseline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扉の書式設定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B6FCDB2-347A-D145-ADD2-94B2E6E73866}"/>
              </a:ext>
            </a:extLst>
          </p:cNvPr>
          <p:cNvSpPr/>
          <p:nvPr/>
        </p:nvSpPr>
        <p:spPr>
          <a:xfrm>
            <a:off x="0" y="0"/>
            <a:ext cx="4656138" cy="6861175"/>
          </a:xfrm>
          <a:prstGeom prst="rect">
            <a:avLst/>
          </a:prstGeom>
          <a:gradFill>
            <a:gsLst>
              <a:gs pos="0">
                <a:srgbClr val="0586D6"/>
              </a:gs>
              <a:gs pos="100000">
                <a:srgbClr val="02C3D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1466FDB-62FA-754D-AB8A-EE5AF96352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836" y="2889000"/>
            <a:ext cx="101646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8754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33">
          <p15:clr>
            <a:srgbClr val="FBAE40"/>
          </p15:clr>
        </p15:guide>
        <p15:guide id="2" pos="3250">
          <p15:clr>
            <a:srgbClr val="FBAE40"/>
          </p15:clr>
        </p15:guide>
        <p15:guide id="3" pos="7355">
          <p15:clr>
            <a:srgbClr val="FBAE40"/>
          </p15:clr>
        </p15:guide>
        <p15:guide id="4" orient="horz" pos="346">
          <p15:clr>
            <a:srgbClr val="FBAE40"/>
          </p15:clr>
        </p15:guide>
        <p15:guide id="5" orient="horz" pos="3974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DF655D-27D9-4C43-A50E-C47280553D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75" y="549275"/>
            <a:ext cx="6516688" cy="5759450"/>
          </a:xfrm>
        </p:spPr>
        <p:txBody>
          <a:bodyPr anchor="ctr"/>
          <a:lstStyle>
            <a:lvl1pPr algn="r">
              <a:defRPr b="1" i="0" spc="140" baseline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扉の書式設定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92E80E8-EFFC-6F4E-AFC5-E965B5D58A25}"/>
              </a:ext>
            </a:extLst>
          </p:cNvPr>
          <p:cNvSpPr/>
          <p:nvPr/>
        </p:nvSpPr>
        <p:spPr>
          <a:xfrm>
            <a:off x="-1" y="0"/>
            <a:ext cx="4656139" cy="6858000"/>
          </a:xfrm>
          <a:prstGeom prst="rect">
            <a:avLst/>
          </a:prstGeom>
          <a:gradFill>
            <a:gsLst>
              <a:gs pos="0">
                <a:srgbClr val="EB4D6A"/>
              </a:gs>
              <a:gs pos="100000">
                <a:srgbClr val="FF8B59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9A2618B-6BD1-5F47-9BEA-5B20A2F262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4538" y="2889000"/>
            <a:ext cx="1047059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1003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33">
          <p15:clr>
            <a:srgbClr val="FBAE40"/>
          </p15:clr>
        </p15:guide>
        <p15:guide id="2" pos="3250">
          <p15:clr>
            <a:srgbClr val="FBAE40"/>
          </p15:clr>
        </p15:guide>
        <p15:guide id="3" pos="7355">
          <p15:clr>
            <a:srgbClr val="FBAE40"/>
          </p15:clr>
        </p15:guide>
        <p15:guide id="4" orient="horz" pos="346">
          <p15:clr>
            <a:srgbClr val="FBAE40"/>
          </p15:clr>
        </p15:guide>
        <p15:guide id="5" orient="horz" pos="3974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0853-9D0A-4A82-A80E-17C340FD9E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7149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02A-189D-3F4C-B17E-21EE6641A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4949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Verdana"/>
                <a:cs typeface="Verdana"/>
              </a:defRPr>
            </a:lvl1pPr>
          </a:lstStyle>
          <a:p>
            <a:pPr marL="125092"/>
            <a:fld id="{81D60167-4931-47E6-BA6A-407CBD079E47}" type="slidenum">
              <a:rPr lang="en-US" altLang="ja-JP" spc="185" smtClean="0">
                <a:latin typeface="SimSun"/>
                <a:cs typeface="SimSun"/>
              </a:rPr>
              <a:pPr marL="125092"/>
              <a:t>‹#›</a:t>
            </a:fld>
            <a:endParaRPr lang="en-US" altLang="ja-JP" spc="185" dirty="0">
              <a:latin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301394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BF03-CEA6-495D-AA80-B193274424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89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Verdana"/>
                <a:cs typeface="Verdana"/>
              </a:defRPr>
            </a:lvl1pPr>
          </a:lstStyle>
          <a:p>
            <a:pPr marL="125092"/>
            <a:fld id="{81D60167-4931-47E6-BA6A-407CBD079E47}" type="slidenum">
              <a:rPr lang="en-US" altLang="ja-JP" spc="185" smtClean="0">
                <a:latin typeface="SimSun"/>
                <a:cs typeface="SimSun"/>
              </a:rPr>
              <a:pPr marL="125092"/>
              <a:t>‹#›</a:t>
            </a:fld>
            <a:endParaRPr lang="en-US" altLang="ja-JP" spc="185" dirty="0">
              <a:latin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231915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タイトルとコンテンツ">
  <p:cSld name="3_タイトルとコンテンツ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6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5938" y="6633000"/>
            <a:ext cx="1053000" cy="1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67"/>
          <p:cNvSpPr txBox="1">
            <a:spLocks noGrp="1"/>
          </p:cNvSpPr>
          <p:nvPr>
            <p:ph type="title"/>
          </p:nvPr>
        </p:nvSpPr>
        <p:spPr>
          <a:xfrm>
            <a:off x="515937" y="260913"/>
            <a:ext cx="11160125" cy="630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  <a:defRPr sz="3600" b="1" i="0">
                <a:solidFill>
                  <a:srgbClr val="3F3F3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4" name="Google Shape;34;p67"/>
          <p:cNvSpPr txBox="1">
            <a:spLocks noGrp="1"/>
          </p:cNvSpPr>
          <p:nvPr>
            <p:ph type="body" idx="1"/>
          </p:nvPr>
        </p:nvSpPr>
        <p:spPr>
          <a:xfrm>
            <a:off x="515938" y="1600898"/>
            <a:ext cx="11160124" cy="4780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Char char="•"/>
              <a:defRPr sz="2800" b="0" i="0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Char char="•"/>
              <a:defRPr b="0" i="0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Char char="•"/>
              <a:defRPr b="0" i="0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 b="0" i="0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 b="0" i="0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67"/>
          <p:cNvSpPr txBox="1">
            <a:spLocks noGrp="1"/>
          </p:cNvSpPr>
          <p:nvPr>
            <p:ph type="sldNum" idx="12"/>
          </p:nvPr>
        </p:nvSpPr>
        <p:spPr>
          <a:xfrm>
            <a:off x="8932862" y="6561138"/>
            <a:ext cx="2743200" cy="308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  <p:sp>
        <p:nvSpPr>
          <p:cNvPr id="36" name="Google Shape;36;p67"/>
          <p:cNvSpPr txBox="1">
            <a:spLocks noGrp="1"/>
          </p:cNvSpPr>
          <p:nvPr>
            <p:ph type="body" idx="2"/>
          </p:nvPr>
        </p:nvSpPr>
        <p:spPr>
          <a:xfrm>
            <a:off x="515938" y="1063711"/>
            <a:ext cx="11160125" cy="420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586D6"/>
              </a:buClr>
              <a:buSzPts val="2800"/>
              <a:buNone/>
              <a:defRPr b="1" i="0">
                <a:solidFill>
                  <a:srgbClr val="0586D6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" name="Holder 4">
            <a:extLst>
              <a:ext uri="{FF2B5EF4-FFF2-40B4-BE49-F238E27FC236}">
                <a16:creationId xmlns:a16="http://schemas.microsoft.com/office/drawing/2014/main" id="{509BDC88-2198-4D96-AFDA-CB233C4EC4E6}"/>
              </a:ext>
            </a:extLst>
          </p:cNvPr>
          <p:cNvSpPr txBox="1">
            <a:spLocks/>
          </p:cNvSpPr>
          <p:nvPr userDrawn="1"/>
        </p:nvSpPr>
        <p:spPr>
          <a:xfrm>
            <a:off x="9376725" y="6455207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b="0" i="0" kern="1200">
                <a:solidFill>
                  <a:srgbClr val="898989"/>
                </a:solidFill>
                <a:latin typeface="Verdana"/>
                <a:ea typeface="メイリオ" panose="020B0604030504040204" pitchFamily="50" charset="-128"/>
                <a:cs typeface="Verdana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092"/>
            <a:fld id="{81D60167-4931-47E6-BA6A-407CBD079E47}" type="slidenum">
              <a:rPr lang="en-US" altLang="ja-JP" spc="185" smtClean="0">
                <a:latin typeface="SimSun"/>
                <a:cs typeface="SimSun"/>
              </a:rPr>
              <a:pPr marL="125092"/>
              <a:t>‹#›</a:t>
            </a:fld>
            <a:endParaRPr lang="en-US" altLang="ja-JP" spc="185" dirty="0">
              <a:latin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5122409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25">
          <p15:clr>
            <a:srgbClr val="FBAE40"/>
          </p15:clr>
        </p15:guide>
        <p15:guide id="2" pos="7355">
          <p15:clr>
            <a:srgbClr val="FBAE40"/>
          </p15:clr>
        </p15:guide>
        <p15:guide id="3" orient="horz" pos="4133">
          <p15:clr>
            <a:srgbClr val="FBAE40"/>
          </p15:clr>
        </p15:guide>
        <p15:guide id="4" orient="horz" pos="572">
          <p15:clr>
            <a:srgbClr val="FBAE40"/>
          </p15:clr>
        </p15:guide>
        <p15:guide id="5" orient="horz" pos="640">
          <p15:clr>
            <a:srgbClr val="FBAE40"/>
          </p15:clr>
        </p15:guide>
        <p15:guide id="6" orient="horz" pos="4020">
          <p15:clr>
            <a:srgbClr val="FBAE40"/>
          </p15:clr>
        </p15:guide>
        <p15:guide id="7" orient="horz" pos="935">
          <p15:clr>
            <a:srgbClr val="FBAE40"/>
          </p15:clr>
        </p15:guide>
        <p15:guide id="8" orient="horz" pos="1003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02A-189D-3F4C-B17E-21EE6641A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34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963EF5C7-8124-9E4E-87A3-09AA0024A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938" y="6633000"/>
            <a:ext cx="1053000" cy="162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B798124-16C1-9B4E-8828-AAAB0B9BF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7" y="260913"/>
            <a:ext cx="11160125" cy="630298"/>
          </a:xfrm>
        </p:spPr>
        <p:txBody>
          <a:bodyPr lIns="0" tIns="0" rIns="0" bIns="0" anchor="b">
            <a:normAutofit/>
          </a:bodyPr>
          <a:lstStyle>
            <a:lvl1pPr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A79C02-1900-3449-A3F9-5C643A5F0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938" y="1600898"/>
            <a:ext cx="11160124" cy="4780852"/>
          </a:xfrm>
        </p:spPr>
        <p:txBody>
          <a:bodyPr/>
          <a:lstStyle>
            <a:lvl1pPr>
              <a:defRPr sz="2800" b="0" i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2pPr>
            <a:lvl3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3pPr>
            <a:lvl4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4pPr>
            <a:lvl5pPr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13A825-5E73-DF4B-B8D1-0490A3792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32862" y="6561138"/>
            <a:ext cx="2743200" cy="30815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メイリオ" panose="020B0604030504040204" pitchFamily="50" charset="-128"/>
                <a:ea typeface="Meiryo" panose="020B0604030504040204" pitchFamily="34" charset="-128"/>
                <a:cs typeface="Arial" panose="020B0604020202020204" pitchFamily="34" charset="0"/>
              </a:defRPr>
            </a:lvl1pPr>
          </a:lstStyle>
          <a:p>
            <a:fld id="{E2570853-9D0A-4A82-A80E-17C340FD9E7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3" name="テキスト プレースホルダー 14">
            <a:extLst>
              <a:ext uri="{FF2B5EF4-FFF2-40B4-BE49-F238E27FC236}">
                <a16:creationId xmlns:a16="http://schemas.microsoft.com/office/drawing/2014/main" id="{3C8DDBCE-7289-624E-8D39-018BCB07B4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1063711"/>
            <a:ext cx="11160125" cy="420188"/>
          </a:xfrm>
        </p:spPr>
        <p:txBody>
          <a:bodyPr lIns="0" tIns="0" rIns="0" bIns="0" anchor="t"/>
          <a:lstStyle>
            <a:lvl1pPr marL="0" indent="0" algn="ctr">
              <a:buNone/>
              <a:defRPr b="1" i="0">
                <a:solidFill>
                  <a:srgbClr val="0586D6"/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pPr lvl="0"/>
            <a:r>
              <a:rPr kumimoji="1" lang="ja-JP" altLang="en-US" dirty="0"/>
              <a:t>キーメッセージ</a:t>
            </a:r>
          </a:p>
        </p:txBody>
      </p:sp>
      <p:sp>
        <p:nvSpPr>
          <p:cNvPr id="8" name="Holder 4">
            <a:extLst>
              <a:ext uri="{FF2B5EF4-FFF2-40B4-BE49-F238E27FC236}">
                <a16:creationId xmlns:a16="http://schemas.microsoft.com/office/drawing/2014/main" id="{9754347D-3B11-49CB-949F-5F90F14E26E6}"/>
              </a:ext>
            </a:extLst>
          </p:cNvPr>
          <p:cNvSpPr txBox="1">
            <a:spLocks/>
          </p:cNvSpPr>
          <p:nvPr userDrawn="1"/>
        </p:nvSpPr>
        <p:spPr>
          <a:xfrm>
            <a:off x="9376725" y="6455207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b="0" i="0" kern="1200">
                <a:solidFill>
                  <a:srgbClr val="898989"/>
                </a:solidFill>
                <a:latin typeface="Verdana"/>
                <a:ea typeface="メイリオ" panose="020B0604030504040204" pitchFamily="50" charset="-128"/>
                <a:cs typeface="Verdana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5092"/>
            <a:fld id="{81D60167-4931-47E6-BA6A-407CBD079E47}" type="slidenum">
              <a:rPr lang="en-US" altLang="ja-JP" spc="185" smtClean="0">
                <a:latin typeface="SimSun"/>
                <a:cs typeface="SimSun"/>
              </a:rPr>
              <a:pPr marL="125092"/>
              <a:t>‹#›</a:t>
            </a:fld>
            <a:endParaRPr lang="en-US" altLang="ja-JP" spc="185" dirty="0">
              <a:latin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461661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25">
          <p15:clr>
            <a:srgbClr val="FBAE40"/>
          </p15:clr>
        </p15:guide>
        <p15:guide id="2" pos="7355">
          <p15:clr>
            <a:srgbClr val="FBAE40"/>
          </p15:clr>
        </p15:guide>
        <p15:guide id="3" orient="horz" pos="4133">
          <p15:clr>
            <a:srgbClr val="FBAE40"/>
          </p15:clr>
        </p15:guide>
        <p15:guide id="4" orient="horz" pos="572">
          <p15:clr>
            <a:srgbClr val="FBAE40"/>
          </p15:clr>
        </p15:guide>
        <p15:guide id="5" orient="horz" pos="640">
          <p15:clr>
            <a:srgbClr val="FBAE40"/>
          </p15:clr>
        </p15:guide>
        <p15:guide id="6" orient="horz" pos="4020">
          <p15:clr>
            <a:srgbClr val="FBAE40"/>
          </p15:clr>
        </p15:guide>
        <p15:guide id="7" orient="horz" pos="935">
          <p15:clr>
            <a:srgbClr val="FBAE40"/>
          </p15:clr>
        </p15:guide>
        <p15:guide id="8" orient="horz" pos="1003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02A-189D-3F4C-B17E-21EE6641A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39E3A520-A5E1-4698-A2AD-EE94FE2E8F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950" y="37669"/>
            <a:ext cx="2066925" cy="103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30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24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376725" y="645520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90FEBF03-CEA6-495D-AA80-B1932744242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FED1CA5-96A1-4DAD-9558-92BBFD7A1A9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950" y="37669"/>
            <a:ext cx="2066925" cy="103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962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ctr" defTabSz="914378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68578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1142972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1600160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2057348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376725" y="64552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0D6E202A-189D-3F4C-B17E-21EE6641A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4BBD542-2378-46D2-A92D-DB1342F8B95F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950" y="37669"/>
            <a:ext cx="2066925" cy="103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33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866BD44-B428-1344-A9FB-4B294A646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D3F9C8-CEDC-DE49-A10E-7E6CE2D19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4B63A9-A038-F34C-87DA-06E7EBE6B4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D7868E7F-D0FC-4E45-9339-62022ED12845}" type="datetimeFigureOut">
              <a:rPr lang="ja-JP" altLang="en-US" smtClean="0"/>
              <a:pPr/>
              <a:t>2023/6/22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1309D2-30D8-B646-9C2B-772D3A442B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DA5298-C1EC-5344-8E1D-5378474310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E2570853-9D0A-4A82-A80E-17C340FD9E7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1AA3CAAD-E63D-47DA-A933-8384D7F35D03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950" y="37669"/>
            <a:ext cx="2066925" cy="103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36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4257672-16E6-472C-A1C1-7FEE5EFC8E6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25092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1" lang="en-US" altLang="ja-JP" sz="1200" b="0" i="0" u="none" strike="noStrike" kern="1200" cap="none" spc="185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SimSun"/>
                <a:ea typeface="メイリオ" panose="020B0604030504040204" pitchFamily="50" charset="-128"/>
                <a:cs typeface="SimSun"/>
              </a:rPr>
              <a:pPr marL="125092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185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SimSun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3" name="Google Shape;407;ge75d7558b6_3_1">
            <a:extLst>
              <a:ext uri="{FF2B5EF4-FFF2-40B4-BE49-F238E27FC236}">
                <a16:creationId xmlns:a16="http://schemas.microsoft.com/office/drawing/2014/main" id="{60298801-6B40-4F0D-A337-36125CBC99A0}"/>
              </a:ext>
            </a:extLst>
          </p:cNvPr>
          <p:cNvSpPr txBox="1"/>
          <p:nvPr/>
        </p:nvSpPr>
        <p:spPr>
          <a:xfrm>
            <a:off x="170047" y="2367191"/>
            <a:ext cx="12021953" cy="2123618"/>
          </a:xfrm>
          <a:prstGeom prst="rect">
            <a:avLst/>
          </a:prstGeom>
          <a:noFill/>
          <a:ln>
            <a:noFill/>
          </a:ln>
          <a:effectLst>
            <a:outerShdw blurRad="127000" dist="127000" algn="l" rotWithShape="0">
              <a:srgbClr val="F2F2F2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アイデア創造の極意</a:t>
            </a:r>
            <a:endParaRPr kumimoji="1" lang="en-US" altLang="ja-JP" sz="6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6600" b="1" dirty="0">
                <a:solidFill>
                  <a:prstClr val="black"/>
                </a:solidFill>
                <a:latin typeface="Meiryo"/>
                <a:ea typeface="Meiryo"/>
                <a:sym typeface="Meiryo"/>
              </a:rPr>
              <a:t>ワークシート</a:t>
            </a:r>
            <a:endParaRPr kumimoji="1" sz="6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8338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55228F3C-024A-4207-9AAB-0A08E47B32CA}"/>
              </a:ext>
            </a:extLst>
          </p:cNvPr>
          <p:cNvSpPr/>
          <p:nvPr/>
        </p:nvSpPr>
        <p:spPr>
          <a:xfrm>
            <a:off x="667837" y="1475796"/>
            <a:ext cx="3327990" cy="1656493"/>
          </a:xfrm>
          <a:prstGeom prst="roundRect">
            <a:avLst/>
          </a:prstGeom>
          <a:solidFill>
            <a:srgbClr val="9999FF"/>
          </a:solidFill>
          <a:ln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業界・企業規模・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場所・どの部門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CAA0DD54-2BF1-48B7-96F3-437F9A139A10}"/>
              </a:ext>
            </a:extLst>
          </p:cNvPr>
          <p:cNvSpPr/>
          <p:nvPr/>
        </p:nvSpPr>
        <p:spPr>
          <a:xfrm>
            <a:off x="4148227" y="1475795"/>
            <a:ext cx="7393172" cy="1656493"/>
          </a:xfrm>
          <a:prstGeom prst="roundRect">
            <a:avLst/>
          </a:prstGeom>
          <a:noFill/>
          <a:ln w="19050"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・地方の従業員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人以上の大型農社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・農作物の生産から発送までを運営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・発送範囲は近隣の県まで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15568550-AA1C-42E6-90E7-BAB464A40B09}"/>
              </a:ext>
            </a:extLst>
          </p:cNvPr>
          <p:cNvSpPr/>
          <p:nvPr/>
        </p:nvSpPr>
        <p:spPr>
          <a:xfrm>
            <a:off x="667837" y="3276242"/>
            <a:ext cx="3327990" cy="1656493"/>
          </a:xfrm>
          <a:prstGeom prst="roundRect">
            <a:avLst/>
          </a:prstGeom>
          <a:solidFill>
            <a:srgbClr val="9999FF"/>
          </a:solidFill>
          <a:ln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企業特性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30A30735-8B34-4962-A369-F7BD0655D113}"/>
              </a:ext>
            </a:extLst>
          </p:cNvPr>
          <p:cNvSpPr/>
          <p:nvPr/>
        </p:nvSpPr>
        <p:spPr>
          <a:xfrm>
            <a:off x="4148227" y="3276241"/>
            <a:ext cx="7393172" cy="1656493"/>
          </a:xfrm>
          <a:prstGeom prst="roundRect">
            <a:avLst/>
          </a:prstGeom>
          <a:noFill/>
          <a:ln w="19050"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・テクノロジーに強くない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・製品管理・予約管理などを手作業で行っている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・平均年齢は、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50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代前半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3F71BDFB-A372-4EB7-8B29-CC0ECBE47BE7}"/>
              </a:ext>
            </a:extLst>
          </p:cNvPr>
          <p:cNvSpPr/>
          <p:nvPr/>
        </p:nvSpPr>
        <p:spPr>
          <a:xfrm>
            <a:off x="667837" y="5076689"/>
            <a:ext cx="3327990" cy="1656493"/>
          </a:xfrm>
          <a:prstGeom prst="roundRect">
            <a:avLst/>
          </a:prstGeom>
          <a:solidFill>
            <a:srgbClr val="9999FF"/>
          </a:solidFill>
          <a:ln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重視している点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572AF5B0-A28A-48E4-B445-77F0603734C6}"/>
              </a:ext>
            </a:extLst>
          </p:cNvPr>
          <p:cNvSpPr/>
          <p:nvPr/>
        </p:nvSpPr>
        <p:spPr>
          <a:xfrm>
            <a:off x="4148227" y="5076688"/>
            <a:ext cx="7393172" cy="1656493"/>
          </a:xfrm>
          <a:prstGeom prst="roundRect">
            <a:avLst/>
          </a:prstGeom>
          <a:noFill/>
          <a:ln w="19050"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業務を効率化したいと考えている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・集客を上げたいがこれ以上の人件費を確保することはできない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Google Shape;693;p27">
            <a:extLst>
              <a:ext uri="{FF2B5EF4-FFF2-40B4-BE49-F238E27FC236}">
                <a16:creationId xmlns:a16="http://schemas.microsoft.com/office/drawing/2014/main" id="{363CB13B-2DCD-4862-B2FF-DBFCCE0F7C56}"/>
              </a:ext>
            </a:extLst>
          </p:cNvPr>
          <p:cNvSpPr txBox="1">
            <a:spLocks/>
          </p:cNvSpPr>
          <p:nvPr/>
        </p:nvSpPr>
        <p:spPr>
          <a:xfrm>
            <a:off x="433137" y="738978"/>
            <a:ext cx="11579192" cy="63029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b" anchorCtr="0">
            <a:normAutofit fontScale="97500"/>
          </a:bodyPr>
          <a:lstStyle>
            <a:lvl1pPr lvl="0" algn="ctr" defTabSz="91437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  <a:defRPr kumimoji="1" sz="3600" b="1" i="0" kern="12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メイリオ"/>
                <a:ea typeface="Meiryo"/>
                <a:cs typeface="Meiryo"/>
                <a:sym typeface="Meiryo"/>
              </a:rPr>
              <a:t>BtoB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メイリオ"/>
                <a:ea typeface="Meiryo"/>
                <a:cs typeface="Meiryo"/>
                <a:sym typeface="Meiryo"/>
              </a:rPr>
              <a:t>モデル：顧客の整理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メイリオ"/>
                <a:ea typeface="Meiryo"/>
                <a:cs typeface="Meiryo"/>
                <a:sym typeface="Meiryo"/>
              </a:rPr>
              <a:t>（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会社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が会社に対してモノやサービスを提供するビジネスモデル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）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8836B2C0-A5C1-4F6F-BC0C-2C024A0F605B}"/>
              </a:ext>
            </a:extLst>
          </p:cNvPr>
          <p:cNvGrpSpPr/>
          <p:nvPr/>
        </p:nvGrpSpPr>
        <p:grpSpPr>
          <a:xfrm>
            <a:off x="0" y="0"/>
            <a:ext cx="2460942" cy="632460"/>
            <a:chOff x="9677170" y="28771"/>
            <a:chExt cx="2460942" cy="632460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EEE4CFD0-4165-4E35-B428-1350EAE34713}"/>
                </a:ext>
              </a:extLst>
            </p:cNvPr>
            <p:cNvSpPr/>
            <p:nvPr/>
          </p:nvSpPr>
          <p:spPr>
            <a:xfrm>
              <a:off x="9677170" y="28771"/>
              <a:ext cx="2460942" cy="63246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メイリオ"/>
                <a:ea typeface="メイリオ"/>
                <a:cs typeface="+mn-cs"/>
              </a:endParaRP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B24FCF7F-B0BD-4495-B2E3-8506F5495AF6}"/>
                </a:ext>
              </a:extLst>
            </p:cNvPr>
            <p:cNvSpPr txBox="1"/>
            <p:nvPr/>
          </p:nvSpPr>
          <p:spPr>
            <a:xfrm>
              <a:off x="9993163" y="153589"/>
              <a:ext cx="18289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回答例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4620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4CD299-54FC-44CB-8911-A04027FA5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解決策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80EADD0B-C147-49A1-93DF-139EA44BB0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700478"/>
              </p:ext>
            </p:extLst>
          </p:nvPr>
        </p:nvGraphicFramePr>
        <p:xfrm>
          <a:off x="515936" y="1030941"/>
          <a:ext cx="11160126" cy="1004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2088">
                  <a:extLst>
                    <a:ext uri="{9D8B030D-6E8A-4147-A177-3AD203B41FA5}">
                      <a16:colId xmlns:a16="http://schemas.microsoft.com/office/drawing/2014/main" val="2459264519"/>
                    </a:ext>
                  </a:extLst>
                </a:gridCol>
                <a:gridCol w="8888038">
                  <a:extLst>
                    <a:ext uri="{9D8B030D-6E8A-4147-A177-3AD203B41FA5}">
                      <a16:colId xmlns:a16="http://schemas.microsoft.com/office/drawing/2014/main" val="1840732220"/>
                    </a:ext>
                  </a:extLst>
                </a:gridCol>
              </a:tblGrid>
              <a:tr h="1004047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提供するサービス・プロダクト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i="0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新鮮野菜を消費者にオンラインで直接お届け！</a:t>
                      </a:r>
                      <a:endParaRPr kumimoji="1" lang="en-US" altLang="ja-JP" sz="2400" b="1" i="0" kern="12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algn="ctr"/>
                      <a:r>
                        <a:rPr kumimoji="1" lang="ja-JP" altLang="en-US" sz="2400" b="1" i="0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「ダイレクトアグリ」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189516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F38DA7A8-6A9D-4FD4-8F42-887F78D268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922312"/>
              </p:ext>
            </p:extLst>
          </p:nvPr>
        </p:nvGraphicFramePr>
        <p:xfrm>
          <a:off x="515936" y="2576580"/>
          <a:ext cx="11160126" cy="3638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3123">
                  <a:extLst>
                    <a:ext uri="{9D8B030D-6E8A-4147-A177-3AD203B41FA5}">
                      <a16:colId xmlns:a16="http://schemas.microsoft.com/office/drawing/2014/main" val="2459264519"/>
                    </a:ext>
                  </a:extLst>
                </a:gridCol>
                <a:gridCol w="8897003">
                  <a:extLst>
                    <a:ext uri="{9D8B030D-6E8A-4147-A177-3AD203B41FA5}">
                      <a16:colId xmlns:a16="http://schemas.microsoft.com/office/drawing/2014/main" val="1840732220"/>
                    </a:ext>
                  </a:extLst>
                </a:gridCol>
              </a:tblGrid>
              <a:tr h="1044185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顧客が望むこと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i="0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顧客：中小規模農家の生産者</a:t>
                      </a:r>
                      <a:r>
                        <a:rPr kumimoji="1" lang="en-US" altLang="ja-JP" sz="1600" b="1" i="0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・</a:t>
                      </a:r>
                      <a:r>
                        <a:rPr lang="ja-JP" altLang="en-US" b="1" i="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多くの中間業者を挟みたくない</a:t>
                      </a:r>
                      <a:endParaRPr lang="en-US" altLang="ja-JP" b="1" i="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b="1" i="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b="1" i="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現状の流通ルート：農家→</a:t>
                      </a:r>
                      <a:r>
                        <a:rPr lang="en-US" altLang="ja-JP" b="1" i="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JA</a:t>
                      </a:r>
                      <a:r>
                        <a:rPr lang="ja-JP" altLang="en-US" b="1" i="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→卸売→仲卸→小売店→消費者</a:t>
                      </a:r>
                      <a:r>
                        <a:rPr lang="en-US" altLang="ja-JP" b="1" i="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・</a:t>
                      </a:r>
                      <a:r>
                        <a:rPr lang="ja-JP" altLang="en-US" b="1" i="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自らで料金を決定し、こだわりの食材を適正な価格で販売したい</a:t>
                      </a:r>
                      <a:endParaRPr lang="en-US" altLang="ja-JP" b="1" i="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・顧客の声を直接聞きたい</a:t>
                      </a:r>
                      <a:endParaRPr kumimoji="1" lang="en-US" altLang="ja-JP" sz="1800" b="1" i="0" kern="12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189516"/>
                  </a:ext>
                </a:extLst>
              </a:tr>
              <a:tr h="1044185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障壁となっている要因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kumimoji="1" lang="en-US" altLang="ja-JP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EC</a:t>
                      </a:r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への商品掲載がわからない</a:t>
                      </a:r>
                      <a:endParaRPr kumimoji="1" lang="en-US" altLang="ja-JP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・商品を掲載しても買い手が集まらない</a:t>
                      </a:r>
                      <a:endParaRPr kumimoji="1" lang="en-US" altLang="ja-JP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241686"/>
                  </a:ext>
                </a:extLst>
              </a:tr>
              <a:tr h="1162109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サービスの提供価値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kumimoji="1" lang="en-US" altLang="ja-JP" sz="1800" b="1" i="0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EC</a:t>
                      </a:r>
                      <a:r>
                        <a:rPr kumimoji="1" lang="ja-JP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運営時の課題になりやすい集客や宣伝をサポート</a:t>
                      </a:r>
                      <a:endParaRPr kumimoji="1" lang="en-US" altLang="ja-JP" sz="1800" b="1" i="0" kern="12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・カスタマーサポート全般支援</a:t>
                      </a:r>
                      <a:endParaRPr kumimoji="1" lang="en-US" altLang="ja-JP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・購入者の直接的な声を頂くことが出来る</a:t>
                      </a:r>
                      <a:endParaRPr kumimoji="1" lang="en-US" altLang="ja-JP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95846"/>
                  </a:ext>
                </a:extLst>
              </a:tr>
            </a:tbl>
          </a:graphicData>
        </a:graphic>
      </p:graphicFrame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AB356A3-AF99-45E9-BB77-8AF9D2776AD2}"/>
              </a:ext>
            </a:extLst>
          </p:cNvPr>
          <p:cNvGrpSpPr/>
          <p:nvPr/>
        </p:nvGrpSpPr>
        <p:grpSpPr>
          <a:xfrm>
            <a:off x="0" y="0"/>
            <a:ext cx="2460942" cy="632460"/>
            <a:chOff x="9677170" y="28771"/>
            <a:chExt cx="2460942" cy="632460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B1881ADA-849A-43F8-9DDC-2EDAAAA14E22}"/>
                </a:ext>
              </a:extLst>
            </p:cNvPr>
            <p:cNvSpPr/>
            <p:nvPr/>
          </p:nvSpPr>
          <p:spPr>
            <a:xfrm>
              <a:off x="9677170" y="28771"/>
              <a:ext cx="2460942" cy="63246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メイリオ"/>
                <a:ea typeface="メイリオ"/>
                <a:cs typeface="+mn-cs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9CDC6FDC-E2DF-42DB-82AA-96C6A85753E3}"/>
                </a:ext>
              </a:extLst>
            </p:cNvPr>
            <p:cNvSpPr txBox="1"/>
            <p:nvPr/>
          </p:nvSpPr>
          <p:spPr>
            <a:xfrm>
              <a:off x="9993163" y="153589"/>
              <a:ext cx="18289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回答例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4138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eiryo"/>
              <a:buNone/>
            </a:pPr>
            <a:r>
              <a:rPr lang="ja-JP" dirty="0"/>
              <a:t>課題</a:t>
            </a:r>
            <a:r>
              <a:rPr lang="ja-JP" altLang="en-US" dirty="0"/>
              <a:t>整理用</a:t>
            </a:r>
            <a:endParaRPr dirty="0"/>
          </a:p>
        </p:txBody>
      </p:sp>
      <p:sp>
        <p:nvSpPr>
          <p:cNvPr id="548" name="Google Shape;548;p19"/>
          <p:cNvSpPr/>
          <p:nvPr/>
        </p:nvSpPr>
        <p:spPr>
          <a:xfrm>
            <a:off x="774405" y="2271705"/>
            <a:ext cx="3541749" cy="969511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9999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誰</a:t>
            </a:r>
            <a:endParaRPr kumimoji="1" sz="3200" b="1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549" name="Google Shape;549;p19"/>
          <p:cNvSpPr/>
          <p:nvPr/>
        </p:nvSpPr>
        <p:spPr>
          <a:xfrm>
            <a:off x="4935835" y="2256394"/>
            <a:ext cx="5281945" cy="969511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9999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どのような</a:t>
            </a:r>
            <a:endParaRPr kumimoji="1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550" name="Google Shape;550;p19"/>
          <p:cNvSpPr txBox="1"/>
          <p:nvPr/>
        </p:nvSpPr>
        <p:spPr>
          <a:xfrm>
            <a:off x="4220457" y="2517933"/>
            <a:ext cx="786477" cy="477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の</a:t>
            </a:r>
            <a:endParaRPr kumimoji="1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551" name="Google Shape;551;p19"/>
          <p:cNvSpPr txBox="1"/>
          <p:nvPr/>
        </p:nvSpPr>
        <p:spPr>
          <a:xfrm>
            <a:off x="10217780" y="2502622"/>
            <a:ext cx="1211556" cy="477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課題</a:t>
            </a:r>
            <a:endParaRPr kumimoji="1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552" name="Google Shape;552;p19"/>
          <p:cNvSpPr txBox="1"/>
          <p:nvPr/>
        </p:nvSpPr>
        <p:spPr>
          <a:xfrm>
            <a:off x="1294434" y="3453980"/>
            <a:ext cx="3712500" cy="2539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ex) 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農家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solidFill>
                <a:prstClr val="black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　　高齢者農家</a:t>
            </a:r>
            <a:endParaRPr kumimoji="1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　　地方の農家</a:t>
            </a:r>
            <a:endParaRPr kumimoji="1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　　二代目農家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　　若者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553" name="Google Shape;553;p19"/>
          <p:cNvSpPr txBox="1"/>
          <p:nvPr/>
        </p:nvSpPr>
        <p:spPr>
          <a:xfrm>
            <a:off x="5006934" y="3453980"/>
            <a:ext cx="5281800" cy="2539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ex)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 新鮮野菜を消費者に直接提供できない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>
              <a:solidFill>
                <a:prstClr val="black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　　後継ぎ</a:t>
            </a:r>
            <a:b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</a:br>
            <a:endParaRPr kumimoji="1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　　閉鎖的コミュニティからくる情報不足</a:t>
            </a:r>
            <a:endParaRPr kumimoji="1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　　離職率が高い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　　農業関心の低い</a:t>
            </a:r>
            <a:endParaRPr kumimoji="1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grpSp>
        <p:nvGrpSpPr>
          <p:cNvPr id="9" name="Google Shape;694;p27">
            <a:extLst>
              <a:ext uri="{FF2B5EF4-FFF2-40B4-BE49-F238E27FC236}">
                <a16:creationId xmlns:a16="http://schemas.microsoft.com/office/drawing/2014/main" id="{E63C1AE2-26A2-4DCB-B6EB-EC9F21531693}"/>
              </a:ext>
            </a:extLst>
          </p:cNvPr>
          <p:cNvGrpSpPr/>
          <p:nvPr/>
        </p:nvGrpSpPr>
        <p:grpSpPr>
          <a:xfrm>
            <a:off x="-1" y="0"/>
            <a:ext cx="3436219" cy="632460"/>
            <a:chOff x="9677169" y="28771"/>
            <a:chExt cx="3436219" cy="632460"/>
          </a:xfrm>
        </p:grpSpPr>
        <p:sp>
          <p:nvSpPr>
            <p:cNvPr id="10" name="Google Shape;695;p27">
              <a:extLst>
                <a:ext uri="{FF2B5EF4-FFF2-40B4-BE49-F238E27FC236}">
                  <a16:creationId xmlns:a16="http://schemas.microsoft.com/office/drawing/2014/main" id="{A2930800-33E1-45E8-9F7B-3E032EC3D3B4}"/>
                </a:ext>
              </a:extLst>
            </p:cNvPr>
            <p:cNvSpPr/>
            <p:nvPr/>
          </p:nvSpPr>
          <p:spPr>
            <a:xfrm>
              <a:off x="9677169" y="28771"/>
              <a:ext cx="3436219" cy="632460"/>
            </a:xfrm>
            <a:prstGeom prst="rect">
              <a:avLst/>
            </a:prstGeom>
            <a:noFill/>
            <a:ln w="12700" cap="flat" cmpd="sng">
              <a:solidFill>
                <a:srgbClr val="BFBFB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sz="18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endParaRPr>
            </a:p>
          </p:txBody>
        </p:sp>
        <p:sp>
          <p:nvSpPr>
            <p:cNvPr id="11" name="Google Shape;696;p27">
              <a:extLst>
                <a:ext uri="{FF2B5EF4-FFF2-40B4-BE49-F238E27FC236}">
                  <a16:creationId xmlns:a16="http://schemas.microsoft.com/office/drawing/2014/main" id="{20BEA9BC-4CB0-4E6F-BD4B-3DBA83203CB9}"/>
                </a:ext>
              </a:extLst>
            </p:cNvPr>
            <p:cNvSpPr txBox="1"/>
            <p:nvPr/>
          </p:nvSpPr>
          <p:spPr>
            <a:xfrm>
              <a:off x="9785488" y="145730"/>
              <a:ext cx="332790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Meiryo"/>
                  <a:ea typeface="Meiryo"/>
                  <a:cs typeface="Meiryo"/>
                  <a:sym typeface="Meiryo"/>
                </a:rPr>
                <a:t>ワークシート</a:t>
              </a:r>
              <a:endParaRPr kumimoji="1" sz="2400" b="1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endParaRPr>
            </a:p>
          </p:txBody>
        </p:sp>
      </p:grp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4998B94-0330-4AC7-8BEE-D7D46FF29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EBF03-CEA6-495D-AA80-B1932744242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938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Google Shape;1029;p39"/>
          <p:cNvSpPr txBox="1">
            <a:spLocks noGrp="1"/>
          </p:cNvSpPr>
          <p:nvPr>
            <p:ph type="title"/>
          </p:nvPr>
        </p:nvSpPr>
        <p:spPr>
          <a:xfrm>
            <a:off x="515937" y="216480"/>
            <a:ext cx="11160125" cy="630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Meiryo"/>
              <a:buNone/>
            </a:pPr>
            <a:r>
              <a:rPr lang="ja-JP">
                <a:latin typeface="Meiryo"/>
                <a:ea typeface="Meiryo"/>
                <a:cs typeface="Meiryo"/>
                <a:sym typeface="Meiryo"/>
              </a:rPr>
              <a:t>課題の整理</a:t>
            </a:r>
            <a:endParaRPr>
              <a:latin typeface="Meiryo"/>
              <a:ea typeface="Meiryo"/>
              <a:cs typeface="Meiryo"/>
              <a:sym typeface="Meiryo"/>
            </a:endParaRPr>
          </a:p>
        </p:txBody>
      </p:sp>
      <p:graphicFrame>
        <p:nvGraphicFramePr>
          <p:cNvPr id="1030" name="Google Shape;1030;p39"/>
          <p:cNvGraphicFramePr/>
          <p:nvPr/>
        </p:nvGraphicFramePr>
        <p:xfrm>
          <a:off x="258725" y="1763193"/>
          <a:ext cx="11674550" cy="465425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616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1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5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31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55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Meiryo"/>
                        <a:buNone/>
                      </a:pPr>
                      <a:r>
                        <a:rPr lang="ja-JP" sz="1800" b="1" u="none" strike="noStrike" cap="none">
                          <a:solidFill>
                            <a:schemeClr val="lt1"/>
                          </a:solidFill>
                        </a:rPr>
                        <a:t>いつ／どこで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800" b="1">
                          <a:solidFill>
                            <a:schemeClr val="lt1"/>
                          </a:solidFill>
                        </a:rPr>
                        <a:t>どんな時に／</a:t>
                      </a:r>
                      <a:endParaRPr sz="1800" b="1">
                        <a:solidFill>
                          <a:schemeClr val="lt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800" b="1">
                          <a:solidFill>
                            <a:schemeClr val="lt1"/>
                          </a:solidFill>
                        </a:rPr>
                        <a:t>どのくらいの頻度で</a:t>
                      </a:r>
                      <a:endParaRPr sz="1800" b="1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5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800" b="1">
                          <a:solidFill>
                            <a:schemeClr val="lt1"/>
                          </a:solidFill>
                        </a:rPr>
                        <a:t>なぜ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99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5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800" b="1">
                          <a:solidFill>
                            <a:schemeClr val="lt1"/>
                          </a:solidFill>
                        </a:rPr>
                        <a:t>現状どのようにして解決しているか？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99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5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800" b="1">
                          <a:solidFill>
                            <a:schemeClr val="lt1"/>
                          </a:solidFill>
                        </a:rPr>
                        <a:t>現在、利用しているサービスはあるか？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800" b="1">
                          <a:solidFill>
                            <a:schemeClr val="lt1"/>
                          </a:solidFill>
                        </a:rPr>
                        <a:t>現在の代替手段で解決できていないことは？</a:t>
                      </a: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34" name="Google Shape;1034;p39"/>
          <p:cNvGraphicFramePr/>
          <p:nvPr/>
        </p:nvGraphicFramePr>
        <p:xfrm>
          <a:off x="258725" y="938440"/>
          <a:ext cx="11674550" cy="7379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60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6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7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800" b="1" dirty="0">
                          <a:solidFill>
                            <a:schemeClr val="lt1"/>
                          </a:solidFill>
                          <a:latin typeface="Meiryo"/>
                          <a:ea typeface="Meiryo"/>
                          <a:sym typeface="Meiryo"/>
                        </a:rPr>
                        <a:t>課題</a:t>
                      </a:r>
                      <a:endParaRPr b="1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dk1"/>
                        </a:solidFill>
                        <a:latin typeface="Meiryo"/>
                        <a:ea typeface="Meiryo"/>
                        <a:cs typeface="Meiryo"/>
                        <a:sym typeface="Meiryo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BFB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EA04EDB-22EE-437C-8A80-EA35D9545E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-JP" smtClean="0"/>
              <a:t>3</a:t>
            </a:fld>
            <a:endParaRPr lang="ja-JP" altLang="en-US" dirty="0"/>
          </a:p>
        </p:txBody>
      </p:sp>
      <p:grpSp>
        <p:nvGrpSpPr>
          <p:cNvPr id="11" name="Google Shape;694;p27">
            <a:extLst>
              <a:ext uri="{FF2B5EF4-FFF2-40B4-BE49-F238E27FC236}">
                <a16:creationId xmlns:a16="http://schemas.microsoft.com/office/drawing/2014/main" id="{F0494AE1-5EBF-46FC-AFD8-7081D811AB35}"/>
              </a:ext>
            </a:extLst>
          </p:cNvPr>
          <p:cNvGrpSpPr/>
          <p:nvPr/>
        </p:nvGrpSpPr>
        <p:grpSpPr>
          <a:xfrm>
            <a:off x="-1" y="0"/>
            <a:ext cx="3436219" cy="632460"/>
            <a:chOff x="9677169" y="28771"/>
            <a:chExt cx="3436219" cy="632460"/>
          </a:xfrm>
        </p:grpSpPr>
        <p:sp>
          <p:nvSpPr>
            <p:cNvPr id="12" name="Google Shape;695;p27">
              <a:extLst>
                <a:ext uri="{FF2B5EF4-FFF2-40B4-BE49-F238E27FC236}">
                  <a16:creationId xmlns:a16="http://schemas.microsoft.com/office/drawing/2014/main" id="{B61C0F87-7C3E-4712-90DF-A4DB065E10BC}"/>
                </a:ext>
              </a:extLst>
            </p:cNvPr>
            <p:cNvSpPr/>
            <p:nvPr/>
          </p:nvSpPr>
          <p:spPr>
            <a:xfrm>
              <a:off x="9677169" y="28771"/>
              <a:ext cx="3436219" cy="632460"/>
            </a:xfrm>
            <a:prstGeom prst="rect">
              <a:avLst/>
            </a:prstGeom>
            <a:noFill/>
            <a:ln w="12700" cap="flat" cmpd="sng">
              <a:solidFill>
                <a:srgbClr val="BFBFB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sz="18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endParaRPr>
            </a:p>
          </p:txBody>
        </p:sp>
        <p:sp>
          <p:nvSpPr>
            <p:cNvPr id="13" name="Google Shape;696;p27">
              <a:extLst>
                <a:ext uri="{FF2B5EF4-FFF2-40B4-BE49-F238E27FC236}">
                  <a16:creationId xmlns:a16="http://schemas.microsoft.com/office/drawing/2014/main" id="{1B333977-B0F0-4761-80D1-E16DC3685F5E}"/>
                </a:ext>
              </a:extLst>
            </p:cNvPr>
            <p:cNvSpPr txBox="1"/>
            <p:nvPr/>
          </p:nvSpPr>
          <p:spPr>
            <a:xfrm>
              <a:off x="9785488" y="145730"/>
              <a:ext cx="332790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Meiryo"/>
                  <a:ea typeface="Meiryo"/>
                  <a:cs typeface="Meiryo"/>
                  <a:sym typeface="Meiryo"/>
                </a:rPr>
                <a:t>ワークシート</a:t>
              </a:r>
              <a:endParaRPr kumimoji="1" sz="2400" b="1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27"/>
          <p:cNvSpPr txBox="1">
            <a:spLocks noGrp="1"/>
          </p:cNvSpPr>
          <p:nvPr>
            <p:ph type="title"/>
          </p:nvPr>
        </p:nvSpPr>
        <p:spPr>
          <a:xfrm>
            <a:off x="648587" y="550204"/>
            <a:ext cx="11435095" cy="630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 fontScale="90000"/>
          </a:bodyPr>
          <a:lstStyle/>
          <a:p>
            <a:pPr lvl="0"/>
            <a:r>
              <a:rPr lang="en-US" altLang="ja-JP" dirty="0" err="1">
                <a:latin typeface="Meiryo"/>
                <a:ea typeface="Meiryo"/>
                <a:cs typeface="Meiryo"/>
                <a:sym typeface="Meiryo"/>
              </a:rPr>
              <a:t>BtoC</a:t>
            </a:r>
            <a:r>
              <a:rPr lang="ja-JP" altLang="en-US" dirty="0">
                <a:latin typeface="Meiryo"/>
                <a:ea typeface="Meiryo"/>
                <a:cs typeface="Meiryo"/>
                <a:sym typeface="Meiryo"/>
              </a:rPr>
              <a:t>モデル：</a:t>
            </a:r>
            <a:r>
              <a:rPr lang="ja-JP" dirty="0">
                <a:latin typeface="Meiryo"/>
                <a:ea typeface="Meiryo"/>
                <a:cs typeface="Meiryo"/>
                <a:sym typeface="Meiryo"/>
              </a:rPr>
              <a:t>顧客の整理</a:t>
            </a:r>
            <a:r>
              <a:rPr lang="ja-JP" sz="1800" dirty="0"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（</a:t>
            </a:r>
            <a:r>
              <a:rPr lang="ja-JP" altLang="en-US" sz="1800" b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企業がモノやサービスを直接一般消費者に提供するビジネスモデル</a:t>
            </a:r>
            <a:r>
              <a:rPr lang="ja-JP" sz="1800" dirty="0"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）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697" name="Google Shape;697;p27"/>
          <p:cNvSpPr/>
          <p:nvPr/>
        </p:nvSpPr>
        <p:spPr>
          <a:xfrm>
            <a:off x="648587" y="1152125"/>
            <a:ext cx="3327990" cy="1656493"/>
          </a:xfrm>
          <a:prstGeom prst="roundRect">
            <a:avLst>
              <a:gd name="adj" fmla="val 16667"/>
            </a:avLst>
          </a:prstGeom>
          <a:solidFill>
            <a:srgbClr val="9999FF"/>
          </a:solidFill>
          <a:ln w="12700" cap="flat" cmpd="sng">
            <a:solidFill>
              <a:srgbClr val="9999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属性</a:t>
            </a:r>
            <a:endParaRPr kumimoji="1" lang="en-US" altLang="ja-JP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※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性別、年代、お住まい、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年収、職業、家族構成など</a:t>
            </a:r>
            <a:endParaRPr kumimoji="1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698" name="Google Shape;698;p27"/>
          <p:cNvSpPr/>
          <p:nvPr/>
        </p:nvSpPr>
        <p:spPr>
          <a:xfrm>
            <a:off x="4128977" y="1152124"/>
            <a:ext cx="7393172" cy="1656493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9999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699" name="Google Shape;699;p27"/>
          <p:cNvSpPr/>
          <p:nvPr/>
        </p:nvSpPr>
        <p:spPr>
          <a:xfrm>
            <a:off x="648587" y="2952571"/>
            <a:ext cx="3327990" cy="1656493"/>
          </a:xfrm>
          <a:prstGeom prst="roundRect">
            <a:avLst>
              <a:gd name="adj" fmla="val 16667"/>
            </a:avLst>
          </a:prstGeom>
          <a:solidFill>
            <a:srgbClr val="9999FF"/>
          </a:solidFill>
          <a:ln w="12700" cap="flat" cmpd="sng">
            <a:solidFill>
              <a:srgbClr val="9999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性格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/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価値観</a:t>
            </a:r>
            <a:endParaRPr kumimoji="1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※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心理・理念・趣味嗜好など</a:t>
            </a:r>
            <a:endParaRPr kumimoji="1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700" name="Google Shape;700;p27"/>
          <p:cNvSpPr/>
          <p:nvPr/>
        </p:nvSpPr>
        <p:spPr>
          <a:xfrm>
            <a:off x="4128977" y="2952570"/>
            <a:ext cx="7393172" cy="1656493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9999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701" name="Google Shape;701;p27"/>
          <p:cNvSpPr/>
          <p:nvPr/>
        </p:nvSpPr>
        <p:spPr>
          <a:xfrm>
            <a:off x="648587" y="4753018"/>
            <a:ext cx="3327900" cy="1656600"/>
          </a:xfrm>
          <a:prstGeom prst="roundRect">
            <a:avLst>
              <a:gd name="adj" fmla="val 16667"/>
            </a:avLst>
          </a:prstGeom>
          <a:solidFill>
            <a:srgbClr val="9999FF"/>
          </a:solidFill>
          <a:ln w="12700" cap="flat" cmpd="sng">
            <a:solidFill>
              <a:srgbClr val="9999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生活スタイル</a:t>
            </a:r>
            <a:endParaRPr kumimoji="1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※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行動・生活パターンなど</a:t>
            </a:r>
            <a:endParaRPr kumimoji="1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702" name="Google Shape;702;p27"/>
          <p:cNvSpPr/>
          <p:nvPr/>
        </p:nvSpPr>
        <p:spPr>
          <a:xfrm>
            <a:off x="4128977" y="4753017"/>
            <a:ext cx="7393172" cy="1656493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9999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grpSp>
        <p:nvGrpSpPr>
          <p:cNvPr id="12" name="Google Shape;694;p27">
            <a:extLst>
              <a:ext uri="{FF2B5EF4-FFF2-40B4-BE49-F238E27FC236}">
                <a16:creationId xmlns:a16="http://schemas.microsoft.com/office/drawing/2014/main" id="{9AF8E248-BAC7-48FE-9257-6A2D9CBA3C8D}"/>
              </a:ext>
            </a:extLst>
          </p:cNvPr>
          <p:cNvGrpSpPr/>
          <p:nvPr/>
        </p:nvGrpSpPr>
        <p:grpSpPr>
          <a:xfrm>
            <a:off x="-1" y="0"/>
            <a:ext cx="3436219" cy="632460"/>
            <a:chOff x="9677169" y="28771"/>
            <a:chExt cx="3436219" cy="632460"/>
          </a:xfrm>
        </p:grpSpPr>
        <p:sp>
          <p:nvSpPr>
            <p:cNvPr id="13" name="Google Shape;695;p27">
              <a:extLst>
                <a:ext uri="{FF2B5EF4-FFF2-40B4-BE49-F238E27FC236}">
                  <a16:creationId xmlns:a16="http://schemas.microsoft.com/office/drawing/2014/main" id="{100B4D9C-8D42-4CBF-85B2-CAC27B113D23}"/>
                </a:ext>
              </a:extLst>
            </p:cNvPr>
            <p:cNvSpPr/>
            <p:nvPr/>
          </p:nvSpPr>
          <p:spPr>
            <a:xfrm>
              <a:off x="9677169" y="28771"/>
              <a:ext cx="3436219" cy="632460"/>
            </a:xfrm>
            <a:prstGeom prst="rect">
              <a:avLst/>
            </a:prstGeom>
            <a:noFill/>
            <a:ln w="12700" cap="flat" cmpd="sng">
              <a:solidFill>
                <a:srgbClr val="BFBFB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sz="18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endParaRPr>
            </a:p>
          </p:txBody>
        </p:sp>
        <p:sp>
          <p:nvSpPr>
            <p:cNvPr id="14" name="Google Shape;696;p27">
              <a:extLst>
                <a:ext uri="{FF2B5EF4-FFF2-40B4-BE49-F238E27FC236}">
                  <a16:creationId xmlns:a16="http://schemas.microsoft.com/office/drawing/2014/main" id="{3ABF9B70-E9BA-471A-AC29-B723251BC6D5}"/>
                </a:ext>
              </a:extLst>
            </p:cNvPr>
            <p:cNvSpPr txBox="1"/>
            <p:nvPr/>
          </p:nvSpPr>
          <p:spPr>
            <a:xfrm>
              <a:off x="9785488" y="145730"/>
              <a:ext cx="332790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Meiryo"/>
                  <a:ea typeface="Meiryo"/>
                  <a:cs typeface="Meiryo"/>
                  <a:sym typeface="Meiryo"/>
                </a:rPr>
                <a:t>ワークシート</a:t>
              </a:r>
              <a:endParaRPr kumimoji="1" sz="2400" b="1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8306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Google Shape;712;p28"/>
          <p:cNvSpPr/>
          <p:nvPr/>
        </p:nvSpPr>
        <p:spPr>
          <a:xfrm>
            <a:off x="4128977" y="1152124"/>
            <a:ext cx="7393172" cy="1656493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9999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ts val="1800"/>
              <a:buFont typeface="Meiryo"/>
              <a:buNone/>
              <a:tabLst/>
              <a:defRPr/>
            </a:pPr>
            <a:endParaRPr kumimoji="1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713" name="Google Shape;713;p28"/>
          <p:cNvSpPr/>
          <p:nvPr/>
        </p:nvSpPr>
        <p:spPr>
          <a:xfrm>
            <a:off x="4128977" y="2952570"/>
            <a:ext cx="7393172" cy="1656493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9999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ts val="1800"/>
              <a:buFont typeface="Meiryo"/>
              <a:buNone/>
              <a:tabLst/>
              <a:defRPr/>
            </a:pPr>
            <a:endParaRPr kumimoji="1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714" name="Google Shape;714;p28"/>
          <p:cNvSpPr/>
          <p:nvPr/>
        </p:nvSpPr>
        <p:spPr>
          <a:xfrm>
            <a:off x="4128977" y="4753017"/>
            <a:ext cx="7393172" cy="1656493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9999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white"/>
              </a:buClr>
              <a:buSzPts val="1800"/>
              <a:buFont typeface="Meiryo"/>
              <a:buNone/>
              <a:tabLst/>
              <a:defRPr/>
            </a:pPr>
            <a:endParaRPr kumimoji="1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715" name="Google Shape;715;p28"/>
          <p:cNvSpPr/>
          <p:nvPr/>
        </p:nvSpPr>
        <p:spPr>
          <a:xfrm>
            <a:off x="648587" y="1152125"/>
            <a:ext cx="3327900" cy="1656600"/>
          </a:xfrm>
          <a:prstGeom prst="roundRect">
            <a:avLst>
              <a:gd name="adj" fmla="val 16667"/>
            </a:avLst>
          </a:prstGeom>
          <a:solidFill>
            <a:srgbClr val="9999FF"/>
          </a:solidFill>
          <a:ln w="12700" cap="flat" cmpd="sng">
            <a:solidFill>
              <a:srgbClr val="9999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Meiryo"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業界・企業規模・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Meiryo"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場所・どの部門</a:t>
            </a:r>
            <a:endParaRPr kumimoji="1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716" name="Google Shape;716;p28"/>
          <p:cNvSpPr/>
          <p:nvPr/>
        </p:nvSpPr>
        <p:spPr>
          <a:xfrm>
            <a:off x="648587" y="2952571"/>
            <a:ext cx="3327900" cy="1656600"/>
          </a:xfrm>
          <a:prstGeom prst="roundRect">
            <a:avLst>
              <a:gd name="adj" fmla="val 16667"/>
            </a:avLst>
          </a:prstGeom>
          <a:solidFill>
            <a:srgbClr val="9999FF"/>
          </a:solidFill>
          <a:ln w="12700" cap="flat" cmpd="sng">
            <a:solidFill>
              <a:srgbClr val="9999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Meiryo"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企業特性</a:t>
            </a:r>
            <a:endParaRPr kumimoji="1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717" name="Google Shape;717;p28"/>
          <p:cNvSpPr/>
          <p:nvPr/>
        </p:nvSpPr>
        <p:spPr>
          <a:xfrm>
            <a:off x="648587" y="4753018"/>
            <a:ext cx="3327900" cy="1656600"/>
          </a:xfrm>
          <a:prstGeom prst="roundRect">
            <a:avLst>
              <a:gd name="adj" fmla="val 16667"/>
            </a:avLst>
          </a:prstGeom>
          <a:solidFill>
            <a:srgbClr val="9999FF"/>
          </a:solidFill>
          <a:ln w="12700" cap="flat" cmpd="sng">
            <a:solidFill>
              <a:srgbClr val="9999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Meiryo"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重視している点</a:t>
            </a:r>
            <a:endParaRPr kumimoji="1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7" name="Google Shape;693;p27">
            <a:extLst>
              <a:ext uri="{FF2B5EF4-FFF2-40B4-BE49-F238E27FC236}">
                <a16:creationId xmlns:a16="http://schemas.microsoft.com/office/drawing/2014/main" id="{49ABA630-0CEF-4C26-9328-3C46AB52954F}"/>
              </a:ext>
            </a:extLst>
          </p:cNvPr>
          <p:cNvSpPr txBox="1">
            <a:spLocks/>
          </p:cNvSpPr>
          <p:nvPr/>
        </p:nvSpPr>
        <p:spPr>
          <a:xfrm>
            <a:off x="394636" y="586170"/>
            <a:ext cx="11579192" cy="63029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b" anchorCtr="0">
            <a:normAutofit fontScale="97500"/>
          </a:bodyPr>
          <a:lstStyle>
            <a:lvl1pPr lvl="0" algn="ctr" defTabSz="91437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  <a:defRPr kumimoji="1" sz="3600" b="1" i="0" kern="12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37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Arial"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メイリオ"/>
                <a:ea typeface="Meiryo"/>
                <a:cs typeface="Meiryo"/>
                <a:sym typeface="Meiryo"/>
              </a:rPr>
              <a:t>BtoB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メイリオ"/>
                <a:ea typeface="Meiryo"/>
                <a:cs typeface="Meiryo"/>
                <a:sym typeface="Meiryo"/>
              </a:rPr>
              <a:t>モデル：顧客の整理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メイリオ"/>
                <a:ea typeface="Meiryo"/>
                <a:cs typeface="Meiryo"/>
                <a:sym typeface="Meiryo"/>
              </a:rPr>
              <a:t>（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会社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sym typeface="Arial"/>
              </a:rPr>
              <a:t>が会社に対してモノやサービスを提供するビジネスモデル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F3F3F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）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</p:txBody>
      </p:sp>
      <p:grpSp>
        <p:nvGrpSpPr>
          <p:cNvPr id="15" name="Google Shape;694;p27">
            <a:extLst>
              <a:ext uri="{FF2B5EF4-FFF2-40B4-BE49-F238E27FC236}">
                <a16:creationId xmlns:a16="http://schemas.microsoft.com/office/drawing/2014/main" id="{B63736BA-E341-4775-9F30-EB873877DA42}"/>
              </a:ext>
            </a:extLst>
          </p:cNvPr>
          <p:cNvGrpSpPr/>
          <p:nvPr/>
        </p:nvGrpSpPr>
        <p:grpSpPr>
          <a:xfrm>
            <a:off x="-1" y="0"/>
            <a:ext cx="3436219" cy="632460"/>
            <a:chOff x="9677169" y="28771"/>
            <a:chExt cx="3436219" cy="632460"/>
          </a:xfrm>
        </p:grpSpPr>
        <p:sp>
          <p:nvSpPr>
            <p:cNvPr id="16" name="Google Shape;695;p27">
              <a:extLst>
                <a:ext uri="{FF2B5EF4-FFF2-40B4-BE49-F238E27FC236}">
                  <a16:creationId xmlns:a16="http://schemas.microsoft.com/office/drawing/2014/main" id="{64A6DD01-AF4F-4532-A480-C978870452C2}"/>
                </a:ext>
              </a:extLst>
            </p:cNvPr>
            <p:cNvSpPr/>
            <p:nvPr/>
          </p:nvSpPr>
          <p:spPr>
            <a:xfrm>
              <a:off x="9677169" y="28771"/>
              <a:ext cx="3436219" cy="632460"/>
            </a:xfrm>
            <a:prstGeom prst="rect">
              <a:avLst/>
            </a:prstGeom>
            <a:noFill/>
            <a:ln w="12700" cap="flat" cmpd="sng">
              <a:solidFill>
                <a:srgbClr val="BFBFB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sz="18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endParaRPr>
            </a:p>
          </p:txBody>
        </p:sp>
        <p:sp>
          <p:nvSpPr>
            <p:cNvPr id="18" name="Google Shape;696;p27">
              <a:extLst>
                <a:ext uri="{FF2B5EF4-FFF2-40B4-BE49-F238E27FC236}">
                  <a16:creationId xmlns:a16="http://schemas.microsoft.com/office/drawing/2014/main" id="{ECBC7E62-664E-4DC2-B462-BED3CBAA6C9A}"/>
                </a:ext>
              </a:extLst>
            </p:cNvPr>
            <p:cNvSpPr txBox="1"/>
            <p:nvPr/>
          </p:nvSpPr>
          <p:spPr>
            <a:xfrm>
              <a:off x="9785488" y="145730"/>
              <a:ext cx="332790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Meiryo"/>
                  <a:ea typeface="Meiryo"/>
                  <a:cs typeface="Meiryo"/>
                  <a:sym typeface="Meiryo"/>
                </a:rPr>
                <a:t>ワークシート</a:t>
              </a:r>
              <a:endParaRPr kumimoji="1" sz="2400" b="1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9002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4CD299-54FC-44CB-8911-A04027FA5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解決策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80EADD0B-C147-49A1-93DF-139EA44BB0A2}"/>
              </a:ext>
            </a:extLst>
          </p:cNvPr>
          <p:cNvGraphicFramePr>
            <a:graphicFrameLocks noGrp="1"/>
          </p:cNvGraphicFramePr>
          <p:nvPr/>
        </p:nvGraphicFramePr>
        <p:xfrm>
          <a:off x="515936" y="1030941"/>
          <a:ext cx="11160126" cy="1004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2088">
                  <a:extLst>
                    <a:ext uri="{9D8B030D-6E8A-4147-A177-3AD203B41FA5}">
                      <a16:colId xmlns:a16="http://schemas.microsoft.com/office/drawing/2014/main" val="2459264519"/>
                    </a:ext>
                  </a:extLst>
                </a:gridCol>
                <a:gridCol w="8888038">
                  <a:extLst>
                    <a:ext uri="{9D8B030D-6E8A-4147-A177-3AD203B41FA5}">
                      <a16:colId xmlns:a16="http://schemas.microsoft.com/office/drawing/2014/main" val="1840732220"/>
                    </a:ext>
                  </a:extLst>
                </a:gridCol>
              </a:tblGrid>
              <a:tr h="1004047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提供するサービス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189516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F38DA7A8-6A9D-4FD4-8F42-887F78D268E3}"/>
              </a:ext>
            </a:extLst>
          </p:cNvPr>
          <p:cNvGraphicFramePr>
            <a:graphicFrameLocks noGrp="1"/>
          </p:cNvGraphicFramePr>
          <p:nvPr/>
        </p:nvGraphicFramePr>
        <p:xfrm>
          <a:off x="515936" y="2622774"/>
          <a:ext cx="11160126" cy="3204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3123">
                  <a:extLst>
                    <a:ext uri="{9D8B030D-6E8A-4147-A177-3AD203B41FA5}">
                      <a16:colId xmlns:a16="http://schemas.microsoft.com/office/drawing/2014/main" val="2459264519"/>
                    </a:ext>
                  </a:extLst>
                </a:gridCol>
                <a:gridCol w="8897003">
                  <a:extLst>
                    <a:ext uri="{9D8B030D-6E8A-4147-A177-3AD203B41FA5}">
                      <a16:colId xmlns:a16="http://schemas.microsoft.com/office/drawing/2014/main" val="1840732220"/>
                    </a:ext>
                  </a:extLst>
                </a:gridCol>
              </a:tblGrid>
              <a:tr h="1068095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顧客が望んでいること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189516"/>
                  </a:ext>
                </a:extLst>
              </a:tr>
              <a:tr h="1068095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障壁となっている要因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241686"/>
                  </a:ext>
                </a:extLst>
              </a:tr>
              <a:tr h="1068095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サービスの提供価値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95846"/>
                  </a:ext>
                </a:extLst>
              </a:tr>
            </a:tbl>
          </a:graphicData>
        </a:graphic>
      </p:graphicFrame>
      <p:grpSp>
        <p:nvGrpSpPr>
          <p:cNvPr id="9" name="Google Shape;694;p27">
            <a:extLst>
              <a:ext uri="{FF2B5EF4-FFF2-40B4-BE49-F238E27FC236}">
                <a16:creationId xmlns:a16="http://schemas.microsoft.com/office/drawing/2014/main" id="{511BB5F7-CA52-476E-ADF6-DD273E44F7A1}"/>
              </a:ext>
            </a:extLst>
          </p:cNvPr>
          <p:cNvGrpSpPr/>
          <p:nvPr/>
        </p:nvGrpSpPr>
        <p:grpSpPr>
          <a:xfrm>
            <a:off x="-1" y="0"/>
            <a:ext cx="3436219" cy="632460"/>
            <a:chOff x="9677169" y="28771"/>
            <a:chExt cx="3436219" cy="632460"/>
          </a:xfrm>
        </p:grpSpPr>
        <p:sp>
          <p:nvSpPr>
            <p:cNvPr id="10" name="Google Shape;695;p27">
              <a:extLst>
                <a:ext uri="{FF2B5EF4-FFF2-40B4-BE49-F238E27FC236}">
                  <a16:creationId xmlns:a16="http://schemas.microsoft.com/office/drawing/2014/main" id="{8FC27E57-1BE1-43C3-91ED-0C9A4187A2FE}"/>
                </a:ext>
              </a:extLst>
            </p:cNvPr>
            <p:cNvSpPr/>
            <p:nvPr/>
          </p:nvSpPr>
          <p:spPr>
            <a:xfrm>
              <a:off x="9677169" y="28771"/>
              <a:ext cx="3436219" cy="632460"/>
            </a:xfrm>
            <a:prstGeom prst="rect">
              <a:avLst/>
            </a:prstGeom>
            <a:noFill/>
            <a:ln w="12700" cap="flat" cmpd="sng">
              <a:solidFill>
                <a:srgbClr val="BFBFBF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sz="18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endParaRPr>
            </a:p>
          </p:txBody>
        </p:sp>
        <p:sp>
          <p:nvSpPr>
            <p:cNvPr id="14" name="Google Shape;696;p27">
              <a:extLst>
                <a:ext uri="{FF2B5EF4-FFF2-40B4-BE49-F238E27FC236}">
                  <a16:creationId xmlns:a16="http://schemas.microsoft.com/office/drawing/2014/main" id="{B6149101-1399-4C90-A5F4-6D3FDE103E69}"/>
                </a:ext>
              </a:extLst>
            </p:cNvPr>
            <p:cNvSpPr txBox="1"/>
            <p:nvPr/>
          </p:nvSpPr>
          <p:spPr>
            <a:xfrm>
              <a:off x="9785488" y="145730"/>
              <a:ext cx="332790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Meiryo"/>
                  <a:ea typeface="Meiryo"/>
                  <a:cs typeface="Meiryo"/>
                  <a:sym typeface="Meiryo"/>
                </a:rPr>
                <a:t>ワークシート</a:t>
              </a:r>
              <a:endParaRPr kumimoji="1" sz="2400" b="1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5773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4257672-16E6-472C-A1C1-7FEE5EFC8E6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25092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1" lang="en-US" altLang="ja-JP" sz="1200" b="0" i="0" u="none" strike="noStrike" kern="1200" cap="none" spc="185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SimSun"/>
                <a:ea typeface="メイリオ" panose="020B0604030504040204" pitchFamily="50" charset="-128"/>
                <a:cs typeface="SimSun"/>
              </a:rPr>
              <a:pPr marL="125092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en-US" altLang="ja-JP" sz="1200" b="0" i="0" u="none" strike="noStrike" kern="1200" cap="none" spc="185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SimSun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3" name="Google Shape;407;ge75d7558b6_3_1">
            <a:extLst>
              <a:ext uri="{FF2B5EF4-FFF2-40B4-BE49-F238E27FC236}">
                <a16:creationId xmlns:a16="http://schemas.microsoft.com/office/drawing/2014/main" id="{60298801-6B40-4F0D-A337-36125CBC99A0}"/>
              </a:ext>
            </a:extLst>
          </p:cNvPr>
          <p:cNvSpPr txBox="1"/>
          <p:nvPr/>
        </p:nvSpPr>
        <p:spPr>
          <a:xfrm>
            <a:off x="170047" y="2151747"/>
            <a:ext cx="12021953" cy="2554505"/>
          </a:xfrm>
          <a:prstGeom prst="rect">
            <a:avLst/>
          </a:prstGeom>
          <a:noFill/>
          <a:ln>
            <a:noFill/>
          </a:ln>
          <a:effectLst>
            <a:outerShdw blurRad="127000" dist="127000" algn="l" rotWithShape="0">
              <a:srgbClr val="F2F2F2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ワークシート</a:t>
            </a:r>
            <a:endParaRPr kumimoji="1" lang="en-US" altLang="ja-JP" sz="8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記入例</a:t>
            </a:r>
            <a:endParaRPr kumimoji="1" sz="8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9370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4CD299-54FC-44CB-8911-A04027FA5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7" y="216480"/>
            <a:ext cx="11160125" cy="630298"/>
          </a:xfrm>
        </p:spPr>
        <p:txBody>
          <a:bodyPr/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課題の整理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D23ABF6F-60BE-46CB-BE41-6F9F15567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853008"/>
              </p:ext>
            </p:extLst>
          </p:nvPr>
        </p:nvGraphicFramePr>
        <p:xfrm>
          <a:off x="258726" y="1982380"/>
          <a:ext cx="11674548" cy="4626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148">
                  <a:extLst>
                    <a:ext uri="{9D8B030D-6E8A-4147-A177-3AD203B41FA5}">
                      <a16:colId xmlns:a16="http://schemas.microsoft.com/office/drawing/2014/main" val="1016932504"/>
                    </a:ext>
                  </a:extLst>
                </a:gridCol>
                <a:gridCol w="4221126">
                  <a:extLst>
                    <a:ext uri="{9D8B030D-6E8A-4147-A177-3AD203B41FA5}">
                      <a16:colId xmlns:a16="http://schemas.microsoft.com/office/drawing/2014/main" val="860113607"/>
                    </a:ext>
                  </a:extLst>
                </a:gridCol>
                <a:gridCol w="1605516">
                  <a:extLst>
                    <a:ext uri="{9D8B030D-6E8A-4147-A177-3AD203B41FA5}">
                      <a16:colId xmlns:a16="http://schemas.microsoft.com/office/drawing/2014/main" val="2717458640"/>
                    </a:ext>
                  </a:extLst>
                </a:gridCol>
                <a:gridCol w="4231758">
                  <a:extLst>
                    <a:ext uri="{9D8B030D-6E8A-4147-A177-3AD203B41FA5}">
                      <a16:colId xmlns:a16="http://schemas.microsoft.com/office/drawing/2014/main" val="390461360"/>
                    </a:ext>
                  </a:extLst>
                </a:gridCol>
              </a:tblGrid>
              <a:tr h="12256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いつ／どこで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i="0" dirty="0">
                          <a:solidFill>
                            <a:srgbClr val="1A1A1A"/>
                          </a:solidFill>
                          <a:effectLst/>
                          <a:latin typeface="Hiragino Kaku Gothic Pro"/>
                        </a:rPr>
                        <a:t>・農家を始めてからずっと</a:t>
                      </a:r>
                      <a:endParaRPr kumimoji="1" lang="en-US" altLang="ja-JP" sz="1800" b="1" i="0" dirty="0">
                        <a:solidFill>
                          <a:srgbClr val="1A1A1A"/>
                        </a:solidFill>
                        <a:effectLst/>
                        <a:latin typeface="Hiragino Kaku Gothic Pro"/>
                      </a:endParaRPr>
                    </a:p>
                    <a:p>
                      <a:r>
                        <a:rPr kumimoji="1" lang="en-US" altLang="ja-JP" sz="1800" b="1" i="0" dirty="0">
                          <a:solidFill>
                            <a:srgbClr val="1A1A1A"/>
                          </a:solidFill>
                          <a:effectLst/>
                          <a:latin typeface="Hiragino Kaku Gothic Pro"/>
                        </a:rPr>
                        <a:t>(30</a:t>
                      </a:r>
                      <a:r>
                        <a:rPr kumimoji="1" lang="ja-JP" altLang="en-US" sz="1800" b="1" i="0" dirty="0">
                          <a:solidFill>
                            <a:srgbClr val="1A1A1A"/>
                          </a:solidFill>
                          <a:effectLst/>
                          <a:latin typeface="Hiragino Kaku Gothic Pro"/>
                        </a:rPr>
                        <a:t>年ほど前から</a:t>
                      </a:r>
                      <a:r>
                        <a:rPr kumimoji="1" lang="en-US" altLang="ja-JP" sz="1800" b="1" i="0" dirty="0">
                          <a:solidFill>
                            <a:srgbClr val="1A1A1A"/>
                          </a:solidFill>
                          <a:effectLst/>
                          <a:latin typeface="Hiragino Kaku Gothic Pro"/>
                        </a:rPr>
                        <a:t>)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どんな時に／</a:t>
                      </a:r>
                      <a:endParaRPr kumimoji="1" lang="en-US" altLang="ja-JP" b="1" dirty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どのくらいの頻度で</a:t>
                      </a:r>
                      <a:endParaRPr kumimoji="1" lang="en-US" altLang="ja-JP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野菜を農協に出荷するとき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週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～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回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668674"/>
                  </a:ext>
                </a:extLst>
              </a:tr>
              <a:tr h="72982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なぜ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・消費者の下に直接渡すことが出来る手段がわからない</a:t>
                      </a:r>
                      <a:endParaRPr kumimoji="1" lang="en-US" altLang="ja-JP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・オンライン上でのサービスを活用するのに抵抗</a:t>
                      </a:r>
                      <a:r>
                        <a:rPr kumimoji="1" lang="ja-JP" altLang="en-US" b="1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がある</a:t>
                      </a:r>
                      <a:endParaRPr kumimoji="1" lang="en-US" altLang="ja-JP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b="1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391696"/>
                  </a:ext>
                </a:extLst>
              </a:tr>
              <a:tr h="122566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現状どのようにして解決しているか？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・農協などの直接取引所</a:t>
                      </a:r>
                      <a:endParaRPr kumimoji="1" lang="en-US" altLang="ja-JP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・野菜の自動販売機</a:t>
                      </a:r>
                      <a:endParaRPr kumimoji="1" lang="en-US" altLang="ja-JP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539709"/>
                  </a:ext>
                </a:extLst>
              </a:tr>
              <a:tr h="126124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現在、利用しているサービスはあるか？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・農作物のマーケットプレイス</a:t>
                      </a:r>
                      <a:endParaRPr kumimoji="1" lang="en-US" altLang="ja-JP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・農協などの直接取引所</a:t>
                      </a:r>
                      <a:endParaRPr kumimoji="1" lang="en-US" altLang="ja-JP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>
                          <a:solidFill>
                            <a:schemeClr val="bg1"/>
                          </a:solidFill>
                        </a:rPr>
                        <a:t>現在の代替手段で解決できていないことは？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EC</a:t>
                      </a:r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への商品掲載がわからない</a:t>
                      </a:r>
                      <a:endParaRPr kumimoji="1" lang="en-US" altLang="ja-JP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・直接取引所で売っても収益がそこまで変わらない</a:t>
                      </a:r>
                      <a:endParaRPr kumimoji="1" lang="en-US" altLang="ja-JP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605546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B2089C87-5B68-433E-BE8C-10102158E4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633975"/>
              </p:ext>
            </p:extLst>
          </p:nvPr>
        </p:nvGraphicFramePr>
        <p:xfrm>
          <a:off x="258725" y="938440"/>
          <a:ext cx="11674548" cy="73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5934">
                  <a:extLst>
                    <a:ext uri="{9D8B030D-6E8A-4147-A177-3AD203B41FA5}">
                      <a16:colId xmlns:a16="http://schemas.microsoft.com/office/drawing/2014/main" val="2459264519"/>
                    </a:ext>
                  </a:extLst>
                </a:gridCol>
                <a:gridCol w="10068614">
                  <a:extLst>
                    <a:ext uri="{9D8B030D-6E8A-4147-A177-3AD203B41FA5}">
                      <a16:colId xmlns:a16="http://schemas.microsoft.com/office/drawing/2014/main" val="1840732220"/>
                    </a:ext>
                  </a:extLst>
                </a:gridCol>
              </a:tblGrid>
              <a:tr h="737960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課題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消費者に野菜を直接提供できない</a:t>
                      </a:r>
                      <a:r>
                        <a:rPr kumimoji="1" lang="en-US" altLang="ja-JP" sz="2400" b="1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2400" b="1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中間業者を挟んでしまう</a:t>
                      </a:r>
                      <a:r>
                        <a:rPr kumimoji="1" lang="en-US" altLang="ja-JP" sz="2400" b="1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2400" b="1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189516"/>
                  </a:ext>
                </a:extLst>
              </a:tr>
            </a:tbl>
          </a:graphicData>
        </a:graphic>
      </p:graphicFrame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2F2BB61-4C79-4687-A438-FC0ED64197AC}"/>
              </a:ext>
            </a:extLst>
          </p:cNvPr>
          <p:cNvGrpSpPr/>
          <p:nvPr/>
        </p:nvGrpSpPr>
        <p:grpSpPr>
          <a:xfrm>
            <a:off x="0" y="0"/>
            <a:ext cx="2460942" cy="632460"/>
            <a:chOff x="9677170" y="28771"/>
            <a:chExt cx="2460942" cy="632460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08BB0D63-41E0-4238-86F9-439574AF6CCC}"/>
                </a:ext>
              </a:extLst>
            </p:cNvPr>
            <p:cNvSpPr/>
            <p:nvPr/>
          </p:nvSpPr>
          <p:spPr>
            <a:xfrm>
              <a:off x="9677170" y="28771"/>
              <a:ext cx="2460942" cy="63246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メイリオ"/>
                <a:ea typeface="メイリオ"/>
                <a:cs typeface="+mn-cs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9BB31979-4C31-4B89-A5F9-543A18EA4F5D}"/>
                </a:ext>
              </a:extLst>
            </p:cNvPr>
            <p:cNvSpPr txBox="1"/>
            <p:nvPr/>
          </p:nvSpPr>
          <p:spPr>
            <a:xfrm>
              <a:off x="9993163" y="153589"/>
              <a:ext cx="18289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回答例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2332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55228F3C-024A-4207-9AAB-0A08E47B32CA}"/>
              </a:ext>
            </a:extLst>
          </p:cNvPr>
          <p:cNvSpPr/>
          <p:nvPr/>
        </p:nvSpPr>
        <p:spPr>
          <a:xfrm>
            <a:off x="648587" y="1285689"/>
            <a:ext cx="3327990" cy="1656493"/>
          </a:xfrm>
          <a:prstGeom prst="roundRect">
            <a:avLst/>
          </a:prstGeom>
          <a:solidFill>
            <a:srgbClr val="9999FF"/>
          </a:solidFill>
          <a:ln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属性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性別、年代、居住地、所得、職業、家族構成など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CAA0DD54-2BF1-48B7-96F3-437F9A139A10}"/>
              </a:ext>
            </a:extLst>
          </p:cNvPr>
          <p:cNvSpPr/>
          <p:nvPr/>
        </p:nvSpPr>
        <p:spPr>
          <a:xfrm>
            <a:off x="4128977" y="1285688"/>
            <a:ext cx="7393172" cy="1656493"/>
          </a:xfrm>
          <a:prstGeom prst="roundRect">
            <a:avLst/>
          </a:prstGeom>
          <a:noFill/>
          <a:ln w="19050"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40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代後半～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60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代前半　既婚男性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・地方在住、年収</a:t>
            </a:r>
            <a:r>
              <a:rPr lang="en-US" altLang="ja-JP" sz="2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万～</a:t>
            </a:r>
            <a:r>
              <a:rPr lang="en-US" altLang="ja-JP" sz="2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450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・子供とは別居で、妻と二人で暮らしている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・農業歴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年以上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・地方暮らし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15568550-AA1C-42E6-90E7-BAB464A40B09}"/>
              </a:ext>
            </a:extLst>
          </p:cNvPr>
          <p:cNvSpPr/>
          <p:nvPr/>
        </p:nvSpPr>
        <p:spPr>
          <a:xfrm>
            <a:off x="648587" y="3086135"/>
            <a:ext cx="3327990" cy="1656493"/>
          </a:xfrm>
          <a:prstGeom prst="roundRect">
            <a:avLst/>
          </a:prstGeom>
          <a:solidFill>
            <a:srgbClr val="9999FF"/>
          </a:solidFill>
          <a:ln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性格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/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価値観</a:t>
            </a:r>
            <a:endParaRPr kumimoji="1" lang="en-US" altLang="ja-JP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心理・理念・趣味嗜好など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30A30735-8B34-4962-A369-F7BD0655D113}"/>
              </a:ext>
            </a:extLst>
          </p:cNvPr>
          <p:cNvSpPr/>
          <p:nvPr/>
        </p:nvSpPr>
        <p:spPr>
          <a:xfrm>
            <a:off x="4128977" y="3086134"/>
            <a:ext cx="7393172" cy="1656493"/>
          </a:xfrm>
          <a:prstGeom prst="roundRect">
            <a:avLst/>
          </a:prstGeom>
          <a:noFill/>
          <a:ln w="19050"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・最新の技術には前向きな姿勢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・趣味は、山登り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3F71BDFB-A372-4EB7-8B29-CC0ECBE47BE7}"/>
              </a:ext>
            </a:extLst>
          </p:cNvPr>
          <p:cNvSpPr/>
          <p:nvPr/>
        </p:nvSpPr>
        <p:spPr>
          <a:xfrm>
            <a:off x="648587" y="4886582"/>
            <a:ext cx="3327990" cy="1656493"/>
          </a:xfrm>
          <a:prstGeom prst="roundRect">
            <a:avLst/>
          </a:prstGeom>
          <a:solidFill>
            <a:srgbClr val="9999FF"/>
          </a:solidFill>
          <a:ln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ライフスタイル</a:t>
            </a:r>
            <a:endParaRPr kumimoji="1" lang="en-US" altLang="ja-JP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行動・生活パターンなど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572AF5B0-A28A-48E4-B445-77F0603734C6}"/>
              </a:ext>
            </a:extLst>
          </p:cNvPr>
          <p:cNvSpPr/>
          <p:nvPr/>
        </p:nvSpPr>
        <p:spPr>
          <a:xfrm>
            <a:off x="4128977" y="4886581"/>
            <a:ext cx="7393172" cy="1656493"/>
          </a:xfrm>
          <a:prstGeom prst="roundRect">
            <a:avLst/>
          </a:prstGeom>
          <a:noFill/>
          <a:ln w="19050">
            <a:solidFill>
              <a:srgbClr val="99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・自分で採れた野菜は、毎日食べている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早朝から夕方まで忙しい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・仕事が早く終わると友人と交流することが多い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・一年に休みの日はほとんどない</a:t>
            </a:r>
          </a:p>
        </p:txBody>
      </p:sp>
      <p:sp>
        <p:nvSpPr>
          <p:cNvPr id="20" name="Google Shape;693;p27">
            <a:extLst>
              <a:ext uri="{FF2B5EF4-FFF2-40B4-BE49-F238E27FC236}">
                <a16:creationId xmlns:a16="http://schemas.microsoft.com/office/drawing/2014/main" id="{3250ABFB-0861-47BF-BDFE-0E97F24C1F4F}"/>
              </a:ext>
            </a:extLst>
          </p:cNvPr>
          <p:cNvSpPr txBox="1">
            <a:spLocks/>
          </p:cNvSpPr>
          <p:nvPr/>
        </p:nvSpPr>
        <p:spPr>
          <a:xfrm>
            <a:off x="648587" y="730436"/>
            <a:ext cx="11435095" cy="63029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0" rIns="0" bIns="0" rtlCol="0" anchor="b" anchorCtr="0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メイリオ" panose="020B0604030504040204" pitchFamily="50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メイリオ"/>
                <a:ea typeface="Meiryo"/>
                <a:cs typeface="Meiryo"/>
                <a:sym typeface="Meiryo"/>
              </a:rPr>
              <a:t>BtoC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メイリオ"/>
                <a:ea typeface="Meiryo"/>
                <a:cs typeface="Meiryo"/>
                <a:sym typeface="Meiryo"/>
              </a:rPr>
              <a:t>モデル：顧客の整理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メイリオ"/>
                <a:ea typeface="メイリオ"/>
                <a:cs typeface="Meiryo"/>
                <a:sym typeface="Meiryo"/>
              </a:rPr>
              <a:t>（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メイリオ"/>
                <a:ea typeface="メイリオ"/>
              </a:rPr>
              <a:t>企業がモノやサービスを直接一般消費者に提供するビジネスモデル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メイリオ"/>
                <a:ea typeface="メイリオ"/>
                <a:cs typeface="Meiryo"/>
                <a:sym typeface="Meiryo"/>
              </a:rPr>
              <a:t>）</a:t>
            </a:r>
            <a:endParaRPr kumimoji="1" lang="ja-JP" alt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メイリオ"/>
              <a:ea typeface="メイリオ"/>
              <a:cs typeface="Meiryo"/>
              <a:sym typeface="Meiryo"/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5C688BDE-03C2-44F2-AACC-E5D3B7FC83DF}"/>
              </a:ext>
            </a:extLst>
          </p:cNvPr>
          <p:cNvGrpSpPr/>
          <p:nvPr/>
        </p:nvGrpSpPr>
        <p:grpSpPr>
          <a:xfrm>
            <a:off x="0" y="0"/>
            <a:ext cx="2460942" cy="632460"/>
            <a:chOff x="9677170" y="28771"/>
            <a:chExt cx="2460942" cy="632460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A6DDEE1F-5ACE-435D-B04D-94E9FC030929}"/>
                </a:ext>
              </a:extLst>
            </p:cNvPr>
            <p:cNvSpPr/>
            <p:nvPr/>
          </p:nvSpPr>
          <p:spPr>
            <a:xfrm>
              <a:off x="9677170" y="28771"/>
              <a:ext cx="2460942" cy="632460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メイリオ"/>
                <a:ea typeface="メイリオ"/>
                <a:cs typeface="+mn-cs"/>
              </a:endParaRP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801317E8-1914-4A4A-8E9F-ABEAD2E61BBD}"/>
                </a:ext>
              </a:extLst>
            </p:cNvPr>
            <p:cNvSpPr txBox="1"/>
            <p:nvPr/>
          </p:nvSpPr>
          <p:spPr>
            <a:xfrm>
              <a:off x="9993163" y="153589"/>
              <a:ext cx="18289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回答例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8614216"/>
      </p:ext>
    </p:extLst>
  </p:cSld>
  <p:clrMapOvr>
    <a:masterClrMapping/>
  </p:clrMapOvr>
</p:sld>
</file>

<file path=ppt/theme/theme1.xml><?xml version="1.0" encoding="utf-8"?>
<a:theme xmlns:a="http://schemas.openxmlformats.org/drawingml/2006/main" name="8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bIns="0" rtlCol="0" anchor="ctr"/>
      <a:lstStyle>
        <a:defPPr algn="ctr"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bIns="0" rtlCol="0" anchor="ctr" anchorCtr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8D627336-DA00-40D1-9BAA-D87E5E572E02}" vid="{5C5F596C-2B1D-4392-B4DC-1929E8E9FCB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bIns="0" rtlCol="0" anchor="ctr"/>
      <a:lstStyle>
        <a:defPPr algn="ctr"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bIns="0" rtlCol="0" anchor="ctr" anchorCtr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8D627336-DA00-40D1-9BAA-D87E5E572E02}" vid="{5C5F596C-2B1D-4392-B4DC-1929E8E9FCB9}"/>
    </a:ext>
  </a:extLst>
</a:theme>
</file>

<file path=ppt/theme/theme3.xml><?xml version="1.0" encoding="utf-8"?>
<a:theme xmlns:a="http://schemas.openxmlformats.org/drawingml/2006/main" name="(マスタ)SBiv説明資料(上書不可)191122ver.1.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9050"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786</Words>
  <Application>Microsoft Macintosh PowerPoint</Application>
  <PresentationFormat>ワイド画面</PresentationFormat>
  <Paragraphs>143</Paragraphs>
  <Slides>11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11</vt:i4>
      </vt:variant>
    </vt:vector>
  </HeadingPairs>
  <TitlesOfParts>
    <vt:vector size="21" baseType="lpstr">
      <vt:lpstr>Hiragino Kaku Gothic Pro</vt:lpstr>
      <vt:lpstr>Hiragino Kaku Gothic Std W8</vt:lpstr>
      <vt:lpstr>SimSun</vt:lpstr>
      <vt:lpstr>メイリオ</vt:lpstr>
      <vt:lpstr>メイリオ</vt:lpstr>
      <vt:lpstr>Arial</vt:lpstr>
      <vt:lpstr>Verdana</vt:lpstr>
      <vt:lpstr>8_Office テーマ</vt:lpstr>
      <vt:lpstr>Office テーマ</vt:lpstr>
      <vt:lpstr>(マスタ)SBiv説明資料(上書不可)191122ver.1.1</vt:lpstr>
      <vt:lpstr>PowerPoint プレゼンテーション</vt:lpstr>
      <vt:lpstr>課題整理用</vt:lpstr>
      <vt:lpstr>課題の整理</vt:lpstr>
      <vt:lpstr>BtoCモデル：顧客の整理（企業がモノやサービスを直接一般消費者に提供するビジネスモデル）</vt:lpstr>
      <vt:lpstr>PowerPoint プレゼンテーション</vt:lpstr>
      <vt:lpstr>解決策</vt:lpstr>
      <vt:lpstr>PowerPoint プレゼンテーション</vt:lpstr>
      <vt:lpstr>課題の整理</vt:lpstr>
      <vt:lpstr>PowerPoint プレゼンテーション</vt:lpstr>
      <vt:lpstr>PowerPoint プレゼンテーション</vt:lpstr>
      <vt:lpstr>解決策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2021-09-10T04:15:35Z</dcterms:created>
  <dcterms:modified xsi:type="dcterms:W3CDTF">2023-06-22T02:34:44Z</dcterms:modified>
</cp:coreProperties>
</file>